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05" r:id="rId1"/>
  </p:sldMasterIdLst>
  <p:notesMasterIdLst>
    <p:notesMasterId r:id="rId37"/>
  </p:notesMasterIdLst>
  <p:sldIdLst>
    <p:sldId id="359" r:id="rId2"/>
    <p:sldId id="362" r:id="rId3"/>
    <p:sldId id="365" r:id="rId4"/>
    <p:sldId id="366" r:id="rId5"/>
    <p:sldId id="367" r:id="rId6"/>
    <p:sldId id="368" r:id="rId7"/>
    <p:sldId id="338" r:id="rId8"/>
    <p:sldId id="369" r:id="rId9"/>
    <p:sldId id="329" r:id="rId10"/>
    <p:sldId id="330" r:id="rId11"/>
    <p:sldId id="360" r:id="rId12"/>
    <p:sldId id="377" r:id="rId13"/>
    <p:sldId id="378" r:id="rId14"/>
    <p:sldId id="379" r:id="rId15"/>
    <p:sldId id="380" r:id="rId16"/>
    <p:sldId id="381" r:id="rId17"/>
    <p:sldId id="382" r:id="rId18"/>
    <p:sldId id="383" r:id="rId19"/>
    <p:sldId id="387" r:id="rId20"/>
    <p:sldId id="384" r:id="rId21"/>
    <p:sldId id="385" r:id="rId22"/>
    <p:sldId id="386" r:id="rId23"/>
    <p:sldId id="388" r:id="rId24"/>
    <p:sldId id="389" r:id="rId25"/>
    <p:sldId id="326" r:id="rId26"/>
    <p:sldId id="390" r:id="rId27"/>
    <p:sldId id="391" r:id="rId28"/>
    <p:sldId id="357" r:id="rId29"/>
    <p:sldId id="358" r:id="rId30"/>
    <p:sldId id="399" r:id="rId31"/>
    <p:sldId id="400" r:id="rId32"/>
    <p:sldId id="401" r:id="rId33"/>
    <p:sldId id="402" r:id="rId34"/>
    <p:sldId id="397" r:id="rId35"/>
    <p:sldId id="398" r:id="rId36"/>
  </p:sldIdLst>
  <p:sldSz cx="9144000" cy="6858000" type="screen4x3"/>
  <p:notesSz cx="6858000" cy="9144000"/>
  <p:defaultTextStyle>
    <a:defPPr>
      <a:defRPr lang="en-US"/>
    </a:defPPr>
    <a:lvl1pPr marL="0" algn="l" defTabSz="457108" rtl="0" eaLnBrk="1" latinLnBrk="0" hangingPunct="1">
      <a:defRPr sz="1800" kern="1200">
        <a:solidFill>
          <a:schemeClr val="tx1"/>
        </a:solidFill>
        <a:latin typeface="+mn-lt"/>
        <a:ea typeface="+mn-ea"/>
        <a:cs typeface="+mn-cs"/>
      </a:defRPr>
    </a:lvl1pPr>
    <a:lvl2pPr marL="457108" algn="l" defTabSz="457108" rtl="0" eaLnBrk="1" latinLnBrk="0" hangingPunct="1">
      <a:defRPr sz="1800" kern="1200">
        <a:solidFill>
          <a:schemeClr val="tx1"/>
        </a:solidFill>
        <a:latin typeface="+mn-lt"/>
        <a:ea typeface="+mn-ea"/>
        <a:cs typeface="+mn-cs"/>
      </a:defRPr>
    </a:lvl2pPr>
    <a:lvl3pPr marL="914217" algn="l" defTabSz="457108" rtl="0" eaLnBrk="1" latinLnBrk="0" hangingPunct="1">
      <a:defRPr sz="1800" kern="1200">
        <a:solidFill>
          <a:schemeClr val="tx1"/>
        </a:solidFill>
        <a:latin typeface="+mn-lt"/>
        <a:ea typeface="+mn-ea"/>
        <a:cs typeface="+mn-cs"/>
      </a:defRPr>
    </a:lvl3pPr>
    <a:lvl4pPr marL="1371326" algn="l" defTabSz="457108" rtl="0" eaLnBrk="1" latinLnBrk="0" hangingPunct="1">
      <a:defRPr sz="1800" kern="1200">
        <a:solidFill>
          <a:schemeClr val="tx1"/>
        </a:solidFill>
        <a:latin typeface="+mn-lt"/>
        <a:ea typeface="+mn-ea"/>
        <a:cs typeface="+mn-cs"/>
      </a:defRPr>
    </a:lvl4pPr>
    <a:lvl5pPr marL="1828434" algn="l" defTabSz="457108" rtl="0" eaLnBrk="1" latinLnBrk="0" hangingPunct="1">
      <a:defRPr sz="1800" kern="1200">
        <a:solidFill>
          <a:schemeClr val="tx1"/>
        </a:solidFill>
        <a:latin typeface="+mn-lt"/>
        <a:ea typeface="+mn-ea"/>
        <a:cs typeface="+mn-cs"/>
      </a:defRPr>
    </a:lvl5pPr>
    <a:lvl6pPr marL="2285543" algn="l" defTabSz="457108" rtl="0" eaLnBrk="1" latinLnBrk="0" hangingPunct="1">
      <a:defRPr sz="1800" kern="1200">
        <a:solidFill>
          <a:schemeClr val="tx1"/>
        </a:solidFill>
        <a:latin typeface="+mn-lt"/>
        <a:ea typeface="+mn-ea"/>
        <a:cs typeface="+mn-cs"/>
      </a:defRPr>
    </a:lvl6pPr>
    <a:lvl7pPr marL="2742652" algn="l" defTabSz="457108" rtl="0" eaLnBrk="1" latinLnBrk="0" hangingPunct="1">
      <a:defRPr sz="1800" kern="1200">
        <a:solidFill>
          <a:schemeClr val="tx1"/>
        </a:solidFill>
        <a:latin typeface="+mn-lt"/>
        <a:ea typeface="+mn-ea"/>
        <a:cs typeface="+mn-cs"/>
      </a:defRPr>
    </a:lvl7pPr>
    <a:lvl8pPr marL="3199760" algn="l" defTabSz="457108" rtl="0" eaLnBrk="1" latinLnBrk="0" hangingPunct="1">
      <a:defRPr sz="1800" kern="1200">
        <a:solidFill>
          <a:schemeClr val="tx1"/>
        </a:solidFill>
        <a:latin typeface="+mn-lt"/>
        <a:ea typeface="+mn-ea"/>
        <a:cs typeface="+mn-cs"/>
      </a:defRPr>
    </a:lvl8pPr>
    <a:lvl9pPr marL="3656868" algn="l" defTabSz="457108"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602" autoAdjust="0"/>
    <p:restoredTop sz="97712" autoAdjust="0"/>
  </p:normalViewPr>
  <p:slideViewPr>
    <p:cSldViewPr snapToGrid="0" snapToObjects="1">
      <p:cViewPr>
        <p:scale>
          <a:sx n="99" d="100"/>
          <a:sy n="99" d="100"/>
        </p:scale>
        <p:origin x="-2192" y="-26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notesMaster" Target="notesMasters/notesMaster1.xml"/><Relationship Id="rId38" Type="http://schemas.openxmlformats.org/officeDocument/2006/relationships/printerSettings" Target="printerSettings/printerSettings1.bin"/><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2">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248C08-257C-964B-8EAB-6BEAEFA497E4}" type="doc">
      <dgm:prSet loTypeId="urn:microsoft.com/office/officeart/2005/8/layout/StepDownProcess" loCatId="" qsTypeId="urn:microsoft.com/office/officeart/2005/8/quickstyle/3D3" qsCatId="3D" csTypeId="urn:microsoft.com/office/officeart/2005/8/colors/colorful2" csCatId="colorful" phldr="1"/>
      <dgm:spPr/>
      <dgm:t>
        <a:bodyPr/>
        <a:lstStyle/>
        <a:p>
          <a:endParaRPr lang="en-US"/>
        </a:p>
      </dgm:t>
    </dgm:pt>
    <dgm:pt modelId="{B0D54B70-4F02-EF4A-9206-23EE56AEFCA2}">
      <dgm:prSet phldrT="[Text]"/>
      <dgm:spPr/>
      <dgm:t>
        <a:bodyPr/>
        <a:lstStyle/>
        <a:p>
          <a:r>
            <a:rPr lang="en-US" b="1" i="1" dirty="0" smtClean="0">
              <a:solidFill>
                <a:schemeClr val="tx1"/>
              </a:solidFill>
              <a:latin typeface="Times New Roman"/>
              <a:cs typeface="Times New Roman"/>
            </a:rPr>
            <a:t>Interactome analysis</a:t>
          </a:r>
          <a:endParaRPr lang="en-US" b="1" i="1" dirty="0">
            <a:solidFill>
              <a:schemeClr val="tx1"/>
            </a:solidFill>
            <a:latin typeface="Times New Roman"/>
            <a:cs typeface="Times New Roman"/>
          </a:endParaRPr>
        </a:p>
      </dgm:t>
    </dgm:pt>
    <dgm:pt modelId="{EB6FB1FB-3461-B046-908B-D13ABD2C2012}" type="parTrans" cxnId="{82FA0270-0B63-3B4A-A2B3-F8FF7537B6E1}">
      <dgm:prSet/>
      <dgm:spPr/>
      <dgm:t>
        <a:bodyPr/>
        <a:lstStyle/>
        <a:p>
          <a:endParaRPr lang="en-US"/>
        </a:p>
      </dgm:t>
    </dgm:pt>
    <dgm:pt modelId="{949984A8-1CE3-054E-AB50-0AE525558F7A}" type="sibTrans" cxnId="{82FA0270-0B63-3B4A-A2B3-F8FF7537B6E1}">
      <dgm:prSet/>
      <dgm:spPr/>
      <dgm:t>
        <a:bodyPr/>
        <a:lstStyle/>
        <a:p>
          <a:endParaRPr lang="en-US"/>
        </a:p>
      </dgm:t>
    </dgm:pt>
    <dgm:pt modelId="{544885D7-B067-0342-B725-FAB3E2474124}">
      <dgm:prSet phldrT="[Text]"/>
      <dgm:spPr/>
      <dgm:t>
        <a:bodyPr/>
        <a:lstStyle/>
        <a:p>
          <a:r>
            <a:rPr lang="en-US" b="1" i="1" dirty="0" smtClean="0">
              <a:solidFill>
                <a:srgbClr val="000000"/>
              </a:solidFill>
              <a:latin typeface="Times New Roman"/>
              <a:cs typeface="Times New Roman"/>
            </a:rPr>
            <a:t>Filter potential target(s) </a:t>
          </a:r>
          <a:endParaRPr lang="en-US" b="1" i="1" dirty="0">
            <a:solidFill>
              <a:srgbClr val="000000"/>
            </a:solidFill>
            <a:latin typeface="Times New Roman"/>
            <a:cs typeface="Times New Roman"/>
          </a:endParaRPr>
        </a:p>
      </dgm:t>
    </dgm:pt>
    <dgm:pt modelId="{AE5DBB3F-7A8B-F941-A040-A18D8323C8C6}" type="parTrans" cxnId="{B28BDCF5-528E-AB42-8657-B83B54EDB86F}">
      <dgm:prSet/>
      <dgm:spPr/>
      <dgm:t>
        <a:bodyPr/>
        <a:lstStyle/>
        <a:p>
          <a:endParaRPr lang="en-US"/>
        </a:p>
      </dgm:t>
    </dgm:pt>
    <dgm:pt modelId="{99EFBB08-3981-3D41-8127-AC13CB124224}" type="sibTrans" cxnId="{B28BDCF5-528E-AB42-8657-B83B54EDB86F}">
      <dgm:prSet/>
      <dgm:spPr/>
      <dgm:t>
        <a:bodyPr/>
        <a:lstStyle/>
        <a:p>
          <a:endParaRPr lang="en-US"/>
        </a:p>
      </dgm:t>
    </dgm:pt>
    <dgm:pt modelId="{43C23FD7-6662-8140-BA29-C2F2E29369F1}">
      <dgm:prSet phldrT="[Text]"/>
      <dgm:spPr/>
      <dgm:t>
        <a:bodyPr/>
        <a:lstStyle/>
        <a:p>
          <a:r>
            <a:rPr lang="en-US" b="1" i="1" dirty="0" smtClean="0">
              <a:solidFill>
                <a:srgbClr val="000000"/>
              </a:solidFill>
              <a:latin typeface="Times New Roman"/>
              <a:cs typeface="Times New Roman"/>
            </a:rPr>
            <a:t>Drug repurposing</a:t>
          </a:r>
          <a:endParaRPr lang="en-US" b="1" i="1" dirty="0">
            <a:solidFill>
              <a:srgbClr val="000000"/>
            </a:solidFill>
            <a:latin typeface="Times New Roman"/>
            <a:cs typeface="Times New Roman"/>
          </a:endParaRPr>
        </a:p>
      </dgm:t>
    </dgm:pt>
    <dgm:pt modelId="{5CF50083-8FAD-5F4D-80A0-579069389E17}" type="parTrans" cxnId="{5B981DBD-07FC-6042-A0B2-0773428BE2A1}">
      <dgm:prSet/>
      <dgm:spPr/>
      <dgm:t>
        <a:bodyPr/>
        <a:lstStyle/>
        <a:p>
          <a:endParaRPr lang="en-US"/>
        </a:p>
      </dgm:t>
    </dgm:pt>
    <dgm:pt modelId="{ADED44E4-E8C9-4B42-80FC-09E5FFD5B7B8}" type="sibTrans" cxnId="{5B981DBD-07FC-6042-A0B2-0773428BE2A1}">
      <dgm:prSet/>
      <dgm:spPr/>
      <dgm:t>
        <a:bodyPr/>
        <a:lstStyle/>
        <a:p>
          <a:endParaRPr lang="en-US"/>
        </a:p>
      </dgm:t>
    </dgm:pt>
    <dgm:pt modelId="{17EBE54F-D862-5E4A-BA79-E63D1C674364}">
      <dgm:prSet phldrT="[Text]" phldr="1"/>
      <dgm:spPr/>
      <dgm:t>
        <a:bodyPr/>
        <a:lstStyle/>
        <a:p>
          <a:endParaRPr lang="en-US" dirty="0"/>
        </a:p>
      </dgm:t>
    </dgm:pt>
    <dgm:pt modelId="{50B48770-4AE6-FE4C-96CC-3438499193E9}" type="parTrans" cxnId="{A03CD5D9-46C8-D24E-9C36-5F97B9F8B95B}">
      <dgm:prSet/>
      <dgm:spPr/>
      <dgm:t>
        <a:bodyPr/>
        <a:lstStyle/>
        <a:p>
          <a:endParaRPr lang="en-US"/>
        </a:p>
      </dgm:t>
    </dgm:pt>
    <dgm:pt modelId="{BBAE5B72-C738-7F46-BA26-9D4A6B02CA38}" type="sibTrans" cxnId="{A03CD5D9-46C8-D24E-9C36-5F97B9F8B95B}">
      <dgm:prSet/>
      <dgm:spPr/>
      <dgm:t>
        <a:bodyPr/>
        <a:lstStyle/>
        <a:p>
          <a:endParaRPr lang="en-US"/>
        </a:p>
      </dgm:t>
    </dgm:pt>
    <dgm:pt modelId="{507518DA-E94C-7241-B6FB-C355EAC04CE0}" type="pres">
      <dgm:prSet presAssocID="{2B248C08-257C-964B-8EAB-6BEAEFA497E4}" presName="rootnode" presStyleCnt="0">
        <dgm:presLayoutVars>
          <dgm:chMax/>
          <dgm:chPref/>
          <dgm:dir/>
          <dgm:animLvl val="lvl"/>
        </dgm:presLayoutVars>
      </dgm:prSet>
      <dgm:spPr/>
      <dgm:t>
        <a:bodyPr/>
        <a:lstStyle/>
        <a:p>
          <a:endParaRPr lang="en-US"/>
        </a:p>
      </dgm:t>
    </dgm:pt>
    <dgm:pt modelId="{61B28E52-7161-1B4D-B18E-79A77117697D}" type="pres">
      <dgm:prSet presAssocID="{B0D54B70-4F02-EF4A-9206-23EE56AEFCA2}" presName="composite" presStyleCnt="0"/>
      <dgm:spPr/>
    </dgm:pt>
    <dgm:pt modelId="{BE291175-6283-894C-9925-16521D60F7B7}" type="pres">
      <dgm:prSet presAssocID="{B0D54B70-4F02-EF4A-9206-23EE56AEFCA2}" presName="bentUpArrow1" presStyleLbl="alignImgPlace1" presStyleIdx="0" presStyleCnt="2" custScaleX="112226" custScaleY="281121" custLinFactNeighborX="44417" custLinFactNeighborY="-99315"/>
      <dgm:spPr/>
    </dgm:pt>
    <dgm:pt modelId="{AD5C13CD-B26B-9B4B-B2B6-9331C71D8218}" type="pres">
      <dgm:prSet presAssocID="{B0D54B70-4F02-EF4A-9206-23EE56AEFCA2}" presName="ParentText" presStyleLbl="node1" presStyleIdx="0" presStyleCnt="3" custScaleX="137211" custScaleY="93721" custLinFactY="-72800" custLinFactNeighborX="19563" custLinFactNeighborY="-100000">
        <dgm:presLayoutVars>
          <dgm:chMax val="1"/>
          <dgm:chPref val="1"/>
          <dgm:bulletEnabled val="1"/>
        </dgm:presLayoutVars>
      </dgm:prSet>
      <dgm:spPr/>
      <dgm:t>
        <a:bodyPr/>
        <a:lstStyle/>
        <a:p>
          <a:endParaRPr lang="en-US"/>
        </a:p>
      </dgm:t>
    </dgm:pt>
    <dgm:pt modelId="{CFDF556B-5B1C-4746-941B-7BB9E27040D7}" type="pres">
      <dgm:prSet presAssocID="{B0D54B70-4F02-EF4A-9206-23EE56AEFCA2}" presName="ChildText" presStyleLbl="revTx" presStyleIdx="0" presStyleCnt="3">
        <dgm:presLayoutVars>
          <dgm:chMax val="0"/>
          <dgm:chPref val="0"/>
          <dgm:bulletEnabled val="1"/>
        </dgm:presLayoutVars>
      </dgm:prSet>
      <dgm:spPr/>
      <dgm:t>
        <a:bodyPr/>
        <a:lstStyle/>
        <a:p>
          <a:endParaRPr lang="en-US"/>
        </a:p>
      </dgm:t>
    </dgm:pt>
    <dgm:pt modelId="{969B1400-9614-6540-92D4-0746D4D1A2FF}" type="pres">
      <dgm:prSet presAssocID="{949984A8-1CE3-054E-AB50-0AE525558F7A}" presName="sibTrans" presStyleCnt="0"/>
      <dgm:spPr/>
    </dgm:pt>
    <dgm:pt modelId="{03A3209D-ADC4-B14D-808C-BB6C8295EA74}" type="pres">
      <dgm:prSet presAssocID="{544885D7-B067-0342-B725-FAB3E2474124}" presName="composite" presStyleCnt="0"/>
      <dgm:spPr/>
    </dgm:pt>
    <dgm:pt modelId="{538A2F45-48C8-1945-8B77-B07816DD2583}" type="pres">
      <dgm:prSet presAssocID="{544885D7-B067-0342-B725-FAB3E2474124}" presName="bentUpArrow1" presStyleLbl="alignImgPlace1" presStyleIdx="1" presStyleCnt="2" custScaleX="127981" custScaleY="291155" custLinFactY="27054" custLinFactNeighborX="-81041" custLinFactNeighborY="100000"/>
      <dgm:spPr/>
    </dgm:pt>
    <dgm:pt modelId="{1A1F6442-DF8F-4044-AC88-7CAED9F6D7DA}" type="pres">
      <dgm:prSet presAssocID="{544885D7-B067-0342-B725-FAB3E2474124}" presName="ParentText" presStyleLbl="node1" presStyleIdx="1" presStyleCnt="3" custScaleX="146710" custScaleY="84777" custLinFactNeighborX="-66581" custLinFactNeighborY="-2349">
        <dgm:presLayoutVars>
          <dgm:chMax val="1"/>
          <dgm:chPref val="1"/>
          <dgm:bulletEnabled val="1"/>
        </dgm:presLayoutVars>
      </dgm:prSet>
      <dgm:spPr/>
      <dgm:t>
        <a:bodyPr/>
        <a:lstStyle/>
        <a:p>
          <a:endParaRPr lang="en-US"/>
        </a:p>
      </dgm:t>
    </dgm:pt>
    <dgm:pt modelId="{31B003C0-0E7D-5F4C-8355-FDB997F9DBD8}" type="pres">
      <dgm:prSet presAssocID="{544885D7-B067-0342-B725-FAB3E2474124}" presName="ChildText" presStyleLbl="revTx" presStyleIdx="1" presStyleCnt="3">
        <dgm:presLayoutVars>
          <dgm:chMax val="0"/>
          <dgm:chPref val="0"/>
          <dgm:bulletEnabled val="1"/>
        </dgm:presLayoutVars>
      </dgm:prSet>
      <dgm:spPr/>
      <dgm:t>
        <a:bodyPr/>
        <a:lstStyle/>
        <a:p>
          <a:endParaRPr lang="en-US"/>
        </a:p>
      </dgm:t>
    </dgm:pt>
    <dgm:pt modelId="{F2530FD6-3B32-944C-99EE-31FA85A34024}" type="pres">
      <dgm:prSet presAssocID="{99EFBB08-3981-3D41-8127-AC13CB124224}" presName="sibTrans" presStyleCnt="0"/>
      <dgm:spPr/>
    </dgm:pt>
    <dgm:pt modelId="{1D9665A2-9E88-7448-8C52-BDCBF1D3EEF4}" type="pres">
      <dgm:prSet presAssocID="{43C23FD7-6662-8140-BA29-C2F2E29369F1}" presName="composite" presStyleCnt="0"/>
      <dgm:spPr/>
    </dgm:pt>
    <dgm:pt modelId="{C0BC75A1-C3E4-154A-8215-51B3B1A9C1EF}" type="pres">
      <dgm:prSet presAssocID="{43C23FD7-6662-8140-BA29-C2F2E29369F1}" presName="ParentText" presStyleLbl="node1" presStyleIdx="2" presStyleCnt="3" custScaleX="166881" custLinFactX="-56484" custLinFactY="99856" custLinFactNeighborX="-100000" custLinFactNeighborY="100000">
        <dgm:presLayoutVars>
          <dgm:chMax val="1"/>
          <dgm:chPref val="1"/>
          <dgm:bulletEnabled val="1"/>
        </dgm:presLayoutVars>
      </dgm:prSet>
      <dgm:spPr/>
      <dgm:t>
        <a:bodyPr/>
        <a:lstStyle/>
        <a:p>
          <a:endParaRPr lang="en-US"/>
        </a:p>
      </dgm:t>
    </dgm:pt>
    <dgm:pt modelId="{310ACBE4-AA80-B947-A5FA-69F10366B733}" type="pres">
      <dgm:prSet presAssocID="{43C23FD7-6662-8140-BA29-C2F2E29369F1}" presName="FinalChildText" presStyleLbl="revTx" presStyleIdx="2" presStyleCnt="3">
        <dgm:presLayoutVars>
          <dgm:chMax val="0"/>
          <dgm:chPref val="0"/>
          <dgm:bulletEnabled val="1"/>
        </dgm:presLayoutVars>
      </dgm:prSet>
      <dgm:spPr/>
      <dgm:t>
        <a:bodyPr/>
        <a:lstStyle/>
        <a:p>
          <a:endParaRPr lang="en-US"/>
        </a:p>
      </dgm:t>
    </dgm:pt>
  </dgm:ptLst>
  <dgm:cxnLst>
    <dgm:cxn modelId="{B28BDCF5-528E-AB42-8657-B83B54EDB86F}" srcId="{2B248C08-257C-964B-8EAB-6BEAEFA497E4}" destId="{544885D7-B067-0342-B725-FAB3E2474124}" srcOrd="1" destOrd="0" parTransId="{AE5DBB3F-7A8B-F941-A040-A18D8323C8C6}" sibTransId="{99EFBB08-3981-3D41-8127-AC13CB124224}"/>
    <dgm:cxn modelId="{2F5BD65E-8923-CF48-A55F-39CD96B39568}" type="presOf" srcId="{17EBE54F-D862-5E4A-BA79-E63D1C674364}" destId="{310ACBE4-AA80-B947-A5FA-69F10366B733}" srcOrd="0" destOrd="0" presId="urn:microsoft.com/office/officeart/2005/8/layout/StepDownProcess"/>
    <dgm:cxn modelId="{5B981DBD-07FC-6042-A0B2-0773428BE2A1}" srcId="{2B248C08-257C-964B-8EAB-6BEAEFA497E4}" destId="{43C23FD7-6662-8140-BA29-C2F2E29369F1}" srcOrd="2" destOrd="0" parTransId="{5CF50083-8FAD-5F4D-80A0-579069389E17}" sibTransId="{ADED44E4-E8C9-4B42-80FC-09E5FFD5B7B8}"/>
    <dgm:cxn modelId="{BC86BA41-88BE-6348-A702-105964129EC9}" type="presOf" srcId="{B0D54B70-4F02-EF4A-9206-23EE56AEFCA2}" destId="{AD5C13CD-B26B-9B4B-B2B6-9331C71D8218}" srcOrd="0" destOrd="0" presId="urn:microsoft.com/office/officeart/2005/8/layout/StepDownProcess"/>
    <dgm:cxn modelId="{A93CB397-F511-4640-8AAC-6794F78FEF16}" type="presOf" srcId="{43C23FD7-6662-8140-BA29-C2F2E29369F1}" destId="{C0BC75A1-C3E4-154A-8215-51B3B1A9C1EF}" srcOrd="0" destOrd="0" presId="urn:microsoft.com/office/officeart/2005/8/layout/StepDownProcess"/>
    <dgm:cxn modelId="{78BB62A1-934C-134A-B2FF-3DAB4AABFE9D}" type="presOf" srcId="{544885D7-B067-0342-B725-FAB3E2474124}" destId="{1A1F6442-DF8F-4044-AC88-7CAED9F6D7DA}" srcOrd="0" destOrd="0" presId="urn:microsoft.com/office/officeart/2005/8/layout/StepDownProcess"/>
    <dgm:cxn modelId="{82FA0270-0B63-3B4A-A2B3-F8FF7537B6E1}" srcId="{2B248C08-257C-964B-8EAB-6BEAEFA497E4}" destId="{B0D54B70-4F02-EF4A-9206-23EE56AEFCA2}" srcOrd="0" destOrd="0" parTransId="{EB6FB1FB-3461-B046-908B-D13ABD2C2012}" sibTransId="{949984A8-1CE3-054E-AB50-0AE525558F7A}"/>
    <dgm:cxn modelId="{952A3AFE-DF15-A744-97BA-5559A5178658}" type="presOf" srcId="{2B248C08-257C-964B-8EAB-6BEAEFA497E4}" destId="{507518DA-E94C-7241-B6FB-C355EAC04CE0}" srcOrd="0" destOrd="0" presId="urn:microsoft.com/office/officeart/2005/8/layout/StepDownProcess"/>
    <dgm:cxn modelId="{A03CD5D9-46C8-D24E-9C36-5F97B9F8B95B}" srcId="{43C23FD7-6662-8140-BA29-C2F2E29369F1}" destId="{17EBE54F-D862-5E4A-BA79-E63D1C674364}" srcOrd="0" destOrd="0" parTransId="{50B48770-4AE6-FE4C-96CC-3438499193E9}" sibTransId="{BBAE5B72-C738-7F46-BA26-9D4A6B02CA38}"/>
    <dgm:cxn modelId="{3011C546-9FFD-3F43-91C9-A78432C7E574}" type="presParOf" srcId="{507518DA-E94C-7241-B6FB-C355EAC04CE0}" destId="{61B28E52-7161-1B4D-B18E-79A77117697D}" srcOrd="0" destOrd="0" presId="urn:microsoft.com/office/officeart/2005/8/layout/StepDownProcess"/>
    <dgm:cxn modelId="{E308EFF4-0B35-8E42-BF46-6AF9753D7557}" type="presParOf" srcId="{61B28E52-7161-1B4D-B18E-79A77117697D}" destId="{BE291175-6283-894C-9925-16521D60F7B7}" srcOrd="0" destOrd="0" presId="urn:microsoft.com/office/officeart/2005/8/layout/StepDownProcess"/>
    <dgm:cxn modelId="{13570C79-EC14-8343-905E-9711F7348E71}" type="presParOf" srcId="{61B28E52-7161-1B4D-B18E-79A77117697D}" destId="{AD5C13CD-B26B-9B4B-B2B6-9331C71D8218}" srcOrd="1" destOrd="0" presId="urn:microsoft.com/office/officeart/2005/8/layout/StepDownProcess"/>
    <dgm:cxn modelId="{1A7EB4F7-A1C1-9B41-9ABF-AF1037F1944D}" type="presParOf" srcId="{61B28E52-7161-1B4D-B18E-79A77117697D}" destId="{CFDF556B-5B1C-4746-941B-7BB9E27040D7}" srcOrd="2" destOrd="0" presId="urn:microsoft.com/office/officeart/2005/8/layout/StepDownProcess"/>
    <dgm:cxn modelId="{BAFF3AE6-9771-AE43-B53F-C1DEF3EE21F9}" type="presParOf" srcId="{507518DA-E94C-7241-B6FB-C355EAC04CE0}" destId="{969B1400-9614-6540-92D4-0746D4D1A2FF}" srcOrd="1" destOrd="0" presId="urn:microsoft.com/office/officeart/2005/8/layout/StepDownProcess"/>
    <dgm:cxn modelId="{DB4B99EB-32B0-1944-B8FE-78CB3395BB8D}" type="presParOf" srcId="{507518DA-E94C-7241-B6FB-C355EAC04CE0}" destId="{03A3209D-ADC4-B14D-808C-BB6C8295EA74}" srcOrd="2" destOrd="0" presId="urn:microsoft.com/office/officeart/2005/8/layout/StepDownProcess"/>
    <dgm:cxn modelId="{A19818E4-F954-3C47-A7F9-916C21EFC813}" type="presParOf" srcId="{03A3209D-ADC4-B14D-808C-BB6C8295EA74}" destId="{538A2F45-48C8-1945-8B77-B07816DD2583}" srcOrd="0" destOrd="0" presId="urn:microsoft.com/office/officeart/2005/8/layout/StepDownProcess"/>
    <dgm:cxn modelId="{F4361BC6-120F-F44B-B671-E44748A90E4B}" type="presParOf" srcId="{03A3209D-ADC4-B14D-808C-BB6C8295EA74}" destId="{1A1F6442-DF8F-4044-AC88-7CAED9F6D7DA}" srcOrd="1" destOrd="0" presId="urn:microsoft.com/office/officeart/2005/8/layout/StepDownProcess"/>
    <dgm:cxn modelId="{56ACBBA4-58F3-D84A-89B2-FD98C8286FA9}" type="presParOf" srcId="{03A3209D-ADC4-B14D-808C-BB6C8295EA74}" destId="{31B003C0-0E7D-5F4C-8355-FDB997F9DBD8}" srcOrd="2" destOrd="0" presId="urn:microsoft.com/office/officeart/2005/8/layout/StepDownProcess"/>
    <dgm:cxn modelId="{873A839E-E613-DD45-84F2-4BC846CD0CEB}" type="presParOf" srcId="{507518DA-E94C-7241-B6FB-C355EAC04CE0}" destId="{F2530FD6-3B32-944C-99EE-31FA85A34024}" srcOrd="3" destOrd="0" presId="urn:microsoft.com/office/officeart/2005/8/layout/StepDownProcess"/>
    <dgm:cxn modelId="{EA7F0751-9381-6F4C-A09A-129058B91A80}" type="presParOf" srcId="{507518DA-E94C-7241-B6FB-C355EAC04CE0}" destId="{1D9665A2-9E88-7448-8C52-BDCBF1D3EEF4}" srcOrd="4" destOrd="0" presId="urn:microsoft.com/office/officeart/2005/8/layout/StepDownProcess"/>
    <dgm:cxn modelId="{A9B756D1-F909-154C-9DC7-F12B9F0BC61A}" type="presParOf" srcId="{1D9665A2-9E88-7448-8C52-BDCBF1D3EEF4}" destId="{C0BC75A1-C3E4-154A-8215-51B3B1A9C1EF}" srcOrd="0" destOrd="0" presId="urn:microsoft.com/office/officeart/2005/8/layout/StepDownProcess"/>
    <dgm:cxn modelId="{65A73593-41BC-2044-9348-0F090008C1B8}" type="presParOf" srcId="{1D9665A2-9E88-7448-8C52-BDCBF1D3EEF4}" destId="{310ACBE4-AA80-B947-A5FA-69F10366B733}" srcOrd="1" destOrd="0" presId="urn:microsoft.com/office/officeart/2005/8/layout/StepDown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4FF4685-A301-164E-8C0B-6FAD97EAA960}" type="doc">
      <dgm:prSet loTypeId="urn:microsoft.com/office/officeart/2005/8/layout/hProcess9" loCatId="" qsTypeId="urn:microsoft.com/office/officeart/2005/8/quickstyle/simple2" qsCatId="simple" csTypeId="urn:microsoft.com/office/officeart/2005/8/colors/colorful1#1" csCatId="colorful" phldr="1"/>
      <dgm:spPr/>
    </dgm:pt>
    <dgm:pt modelId="{020A7A0B-9F65-C949-AE25-575129758F07}">
      <dgm:prSet phldrT="[Text]" custT="1"/>
      <dgm:spPr/>
      <dgm:t>
        <a:bodyPr/>
        <a:lstStyle/>
        <a:p>
          <a:r>
            <a:rPr lang="en-IN" sz="1400" b="1" i="1" dirty="0" smtClean="0">
              <a:solidFill>
                <a:srgbClr val="000000"/>
              </a:solidFill>
              <a:latin typeface="Times New Roman" pitchFamily="18" charset="0"/>
              <a:cs typeface="Times New Roman" pitchFamily="18" charset="0"/>
            </a:rPr>
            <a:t>STEP:1 (Data Collection)</a:t>
          </a:r>
          <a:endParaRPr lang="en-US" sz="1400" i="1" dirty="0">
            <a:solidFill>
              <a:srgbClr val="000000"/>
            </a:solidFill>
          </a:endParaRPr>
        </a:p>
      </dgm:t>
    </dgm:pt>
    <dgm:pt modelId="{4D45A8D7-AB63-C54F-9F77-764656E7B281}" type="parTrans" cxnId="{CC80AF07-7F59-184E-AA31-D598C16EE9A3}">
      <dgm:prSet/>
      <dgm:spPr/>
      <dgm:t>
        <a:bodyPr/>
        <a:lstStyle/>
        <a:p>
          <a:endParaRPr lang="en-US" sz="1400">
            <a:solidFill>
              <a:srgbClr val="000000"/>
            </a:solidFill>
          </a:endParaRPr>
        </a:p>
      </dgm:t>
    </dgm:pt>
    <dgm:pt modelId="{2A291A66-F276-C74C-BF60-097E929C5453}" type="sibTrans" cxnId="{CC80AF07-7F59-184E-AA31-D598C16EE9A3}">
      <dgm:prSet/>
      <dgm:spPr/>
      <dgm:t>
        <a:bodyPr/>
        <a:lstStyle/>
        <a:p>
          <a:endParaRPr lang="en-US" sz="1400">
            <a:solidFill>
              <a:srgbClr val="000000"/>
            </a:solidFill>
          </a:endParaRPr>
        </a:p>
      </dgm:t>
    </dgm:pt>
    <dgm:pt modelId="{BED1AE9E-1F97-314B-A8DD-273ED31DD141}">
      <dgm:prSet phldrT="[Text]" custT="1"/>
      <dgm:spPr/>
      <dgm:t>
        <a:bodyPr/>
        <a:lstStyle/>
        <a:p>
          <a:r>
            <a:rPr lang="en-IN" sz="1400" b="1" i="1" dirty="0" smtClean="0">
              <a:solidFill>
                <a:srgbClr val="000000"/>
              </a:solidFill>
              <a:latin typeface="Times New Roman" pitchFamily="18" charset="0"/>
              <a:cs typeface="Times New Roman" pitchFamily="18" charset="0"/>
            </a:rPr>
            <a:t>STEP:2 (</a:t>
          </a:r>
          <a:r>
            <a:rPr lang="en-IN" sz="1400" b="1" i="1" dirty="0" smtClean="0">
              <a:solidFill>
                <a:srgbClr val="000000"/>
              </a:solidFill>
              <a:latin typeface="Times New Roman"/>
              <a:cs typeface="Times New Roman"/>
            </a:rPr>
            <a:t>Searching IPPP)</a:t>
          </a:r>
          <a:endParaRPr lang="en-US" sz="1400" i="1" dirty="0">
            <a:solidFill>
              <a:srgbClr val="000000"/>
            </a:solidFill>
          </a:endParaRPr>
        </a:p>
      </dgm:t>
    </dgm:pt>
    <dgm:pt modelId="{5490323A-3595-9945-A9D9-C652EB2828BD}" type="parTrans" cxnId="{85DD92B8-07E1-FA4A-B23B-A92082F7183E}">
      <dgm:prSet/>
      <dgm:spPr/>
      <dgm:t>
        <a:bodyPr/>
        <a:lstStyle/>
        <a:p>
          <a:endParaRPr lang="en-US" sz="1400">
            <a:solidFill>
              <a:srgbClr val="000000"/>
            </a:solidFill>
          </a:endParaRPr>
        </a:p>
      </dgm:t>
    </dgm:pt>
    <dgm:pt modelId="{8D003356-D62D-F14C-A31F-AEA877C5A8D9}" type="sibTrans" cxnId="{85DD92B8-07E1-FA4A-B23B-A92082F7183E}">
      <dgm:prSet/>
      <dgm:spPr/>
      <dgm:t>
        <a:bodyPr/>
        <a:lstStyle/>
        <a:p>
          <a:endParaRPr lang="en-US" sz="1400">
            <a:solidFill>
              <a:srgbClr val="000000"/>
            </a:solidFill>
          </a:endParaRPr>
        </a:p>
      </dgm:t>
    </dgm:pt>
    <dgm:pt modelId="{C2D8EB72-2E95-0644-9E5C-90BD69B3AD3A}">
      <dgm:prSet phldrT="[Text]" custT="1"/>
      <dgm:spPr/>
      <dgm:t>
        <a:bodyPr/>
        <a:lstStyle/>
        <a:p>
          <a:r>
            <a:rPr lang="en-IN" sz="1400" b="1" dirty="0" smtClean="0">
              <a:solidFill>
                <a:srgbClr val="000000"/>
              </a:solidFill>
              <a:latin typeface="Times New Roman" pitchFamily="18" charset="0"/>
              <a:cs typeface="Times New Roman" pitchFamily="18" charset="0"/>
            </a:rPr>
            <a:t>STEP:3 (</a:t>
          </a:r>
          <a:r>
            <a:rPr lang="en-IN" sz="1400" b="1" i="1" dirty="0" smtClean="0">
              <a:solidFill>
                <a:srgbClr val="000000"/>
              </a:solidFill>
              <a:latin typeface="Times New Roman"/>
              <a:cs typeface="Times New Roman"/>
            </a:rPr>
            <a:t>Searching IPPP using </a:t>
          </a:r>
          <a:r>
            <a:rPr lang="en-IN" sz="1400" i="1" dirty="0" smtClean="0">
              <a:solidFill>
                <a:srgbClr val="000000"/>
              </a:solidFill>
              <a:latin typeface="Times New Roman"/>
              <a:cs typeface="Times New Roman"/>
            </a:rPr>
            <a:t>BLAST against UniProtKB</a:t>
          </a:r>
          <a:r>
            <a:rPr lang="en-IN" sz="1400" b="1" i="1" dirty="0" smtClean="0">
              <a:solidFill>
                <a:srgbClr val="000000"/>
              </a:solidFill>
              <a:latin typeface="Times New Roman"/>
              <a:cs typeface="Times New Roman"/>
            </a:rPr>
            <a:t>)</a:t>
          </a:r>
          <a:endParaRPr lang="en-US" sz="1400" dirty="0">
            <a:solidFill>
              <a:srgbClr val="000000"/>
            </a:solidFill>
          </a:endParaRPr>
        </a:p>
      </dgm:t>
    </dgm:pt>
    <dgm:pt modelId="{5C1A8F38-61EC-4E42-8391-8DB0A5937058}" type="parTrans" cxnId="{137CFAF0-0845-6840-B7FC-56934C7CD9DC}">
      <dgm:prSet/>
      <dgm:spPr/>
      <dgm:t>
        <a:bodyPr/>
        <a:lstStyle/>
        <a:p>
          <a:endParaRPr lang="en-US" sz="1400">
            <a:solidFill>
              <a:srgbClr val="000000"/>
            </a:solidFill>
          </a:endParaRPr>
        </a:p>
      </dgm:t>
    </dgm:pt>
    <dgm:pt modelId="{794E1583-EDFA-604C-A596-269D02C5FD82}" type="sibTrans" cxnId="{137CFAF0-0845-6840-B7FC-56934C7CD9DC}">
      <dgm:prSet/>
      <dgm:spPr/>
      <dgm:t>
        <a:bodyPr/>
        <a:lstStyle/>
        <a:p>
          <a:endParaRPr lang="en-US" sz="1400">
            <a:solidFill>
              <a:srgbClr val="000000"/>
            </a:solidFill>
          </a:endParaRPr>
        </a:p>
      </dgm:t>
    </dgm:pt>
    <dgm:pt modelId="{39E241D2-3A07-D848-A61F-985BC664D9B6}">
      <dgm:prSet phldrT="[Text]" custT="1"/>
      <dgm:spPr/>
      <dgm:t>
        <a:bodyPr/>
        <a:lstStyle/>
        <a:p>
          <a:r>
            <a:rPr lang="en-IN" sz="1400" b="1" i="1" dirty="0" smtClean="0">
              <a:solidFill>
                <a:srgbClr val="000000"/>
              </a:solidFill>
              <a:latin typeface="Times New Roman" pitchFamily="18" charset="0"/>
              <a:cs typeface="Times New Roman" pitchFamily="18" charset="0"/>
            </a:rPr>
            <a:t>STEP:4 (</a:t>
          </a:r>
          <a:r>
            <a:rPr lang="en-IN" sz="1400" b="1" i="1" dirty="0" smtClean="0">
              <a:solidFill>
                <a:srgbClr val="000000"/>
              </a:solidFill>
              <a:latin typeface="Times New Roman"/>
              <a:cs typeface="Times New Roman"/>
            </a:rPr>
            <a:t>Omission HIPPP)</a:t>
          </a:r>
          <a:endParaRPr lang="en-US" sz="1400" dirty="0">
            <a:solidFill>
              <a:srgbClr val="000000"/>
            </a:solidFill>
          </a:endParaRPr>
        </a:p>
      </dgm:t>
    </dgm:pt>
    <dgm:pt modelId="{4D6C5B8A-6F4D-A840-97C1-1694AAEFF4CD}" type="parTrans" cxnId="{633A24F8-B752-F840-8B81-0217E6526244}">
      <dgm:prSet/>
      <dgm:spPr/>
      <dgm:t>
        <a:bodyPr/>
        <a:lstStyle/>
        <a:p>
          <a:endParaRPr lang="en-US" sz="1400"/>
        </a:p>
      </dgm:t>
    </dgm:pt>
    <dgm:pt modelId="{6F770D2C-A96E-8740-9BB4-6A8FA5CDDC44}" type="sibTrans" cxnId="{633A24F8-B752-F840-8B81-0217E6526244}">
      <dgm:prSet/>
      <dgm:spPr/>
      <dgm:t>
        <a:bodyPr/>
        <a:lstStyle/>
        <a:p>
          <a:endParaRPr lang="en-US" sz="1400"/>
        </a:p>
      </dgm:t>
    </dgm:pt>
    <dgm:pt modelId="{E609804F-9204-6347-8EC8-B54C5F1D2059}" type="pres">
      <dgm:prSet presAssocID="{94FF4685-A301-164E-8C0B-6FAD97EAA960}" presName="CompostProcess" presStyleCnt="0">
        <dgm:presLayoutVars>
          <dgm:dir/>
          <dgm:resizeHandles val="exact"/>
        </dgm:presLayoutVars>
      </dgm:prSet>
      <dgm:spPr/>
    </dgm:pt>
    <dgm:pt modelId="{71A60187-9AC5-DC46-A183-E0D693BA00E1}" type="pres">
      <dgm:prSet presAssocID="{94FF4685-A301-164E-8C0B-6FAD97EAA960}" presName="arrow" presStyleLbl="bgShp" presStyleIdx="0" presStyleCnt="1" custScaleX="117647"/>
      <dgm:spPr/>
    </dgm:pt>
    <dgm:pt modelId="{9138501E-1354-5346-8BDE-7B3AE5D37FDC}" type="pres">
      <dgm:prSet presAssocID="{94FF4685-A301-164E-8C0B-6FAD97EAA960}" presName="linearProcess" presStyleCnt="0"/>
      <dgm:spPr/>
    </dgm:pt>
    <dgm:pt modelId="{98256D55-973C-6D49-9B89-D60EB0E7DC2C}" type="pres">
      <dgm:prSet presAssocID="{020A7A0B-9F65-C949-AE25-575129758F07}" presName="textNode" presStyleLbl="node1" presStyleIdx="0" presStyleCnt="4" custScaleY="168474">
        <dgm:presLayoutVars>
          <dgm:bulletEnabled val="1"/>
        </dgm:presLayoutVars>
      </dgm:prSet>
      <dgm:spPr/>
      <dgm:t>
        <a:bodyPr/>
        <a:lstStyle/>
        <a:p>
          <a:endParaRPr lang="en-US"/>
        </a:p>
      </dgm:t>
    </dgm:pt>
    <dgm:pt modelId="{72F8AE0A-0251-4E43-BBE9-5871E65907CC}" type="pres">
      <dgm:prSet presAssocID="{2A291A66-F276-C74C-BF60-097E929C5453}" presName="sibTrans" presStyleCnt="0"/>
      <dgm:spPr/>
    </dgm:pt>
    <dgm:pt modelId="{97B68A87-A652-EE4B-AE28-24D58DA9C8CA}" type="pres">
      <dgm:prSet presAssocID="{BED1AE9E-1F97-314B-A8DD-273ED31DD141}" presName="textNode" presStyleLbl="node1" presStyleIdx="1" presStyleCnt="4" custScaleY="168474">
        <dgm:presLayoutVars>
          <dgm:bulletEnabled val="1"/>
        </dgm:presLayoutVars>
      </dgm:prSet>
      <dgm:spPr/>
      <dgm:t>
        <a:bodyPr/>
        <a:lstStyle/>
        <a:p>
          <a:endParaRPr lang="en-US"/>
        </a:p>
      </dgm:t>
    </dgm:pt>
    <dgm:pt modelId="{EFF5F11A-7B2C-B34E-8A61-55BA98F14F72}" type="pres">
      <dgm:prSet presAssocID="{8D003356-D62D-F14C-A31F-AEA877C5A8D9}" presName="sibTrans" presStyleCnt="0"/>
      <dgm:spPr/>
    </dgm:pt>
    <dgm:pt modelId="{4F8B1D54-E077-B943-B9FE-D39DC9662202}" type="pres">
      <dgm:prSet presAssocID="{C2D8EB72-2E95-0644-9E5C-90BD69B3AD3A}" presName="textNode" presStyleLbl="node1" presStyleIdx="2" presStyleCnt="4" custScaleX="100019" custScaleY="164393">
        <dgm:presLayoutVars>
          <dgm:bulletEnabled val="1"/>
        </dgm:presLayoutVars>
      </dgm:prSet>
      <dgm:spPr/>
      <dgm:t>
        <a:bodyPr/>
        <a:lstStyle/>
        <a:p>
          <a:endParaRPr lang="en-US"/>
        </a:p>
      </dgm:t>
    </dgm:pt>
    <dgm:pt modelId="{D002F297-888B-7144-B930-3AC8AB2F5A50}" type="pres">
      <dgm:prSet presAssocID="{794E1583-EDFA-604C-A596-269D02C5FD82}" presName="sibTrans" presStyleCnt="0"/>
      <dgm:spPr/>
    </dgm:pt>
    <dgm:pt modelId="{BB27C237-4A5F-684E-98AD-4CFA987B90A5}" type="pres">
      <dgm:prSet presAssocID="{39E241D2-3A07-D848-A61F-985BC664D9B6}" presName="textNode" presStyleLbl="node1" presStyleIdx="3" presStyleCnt="4" custScaleY="160667">
        <dgm:presLayoutVars>
          <dgm:bulletEnabled val="1"/>
        </dgm:presLayoutVars>
      </dgm:prSet>
      <dgm:spPr/>
      <dgm:t>
        <a:bodyPr/>
        <a:lstStyle/>
        <a:p>
          <a:endParaRPr lang="en-US"/>
        </a:p>
      </dgm:t>
    </dgm:pt>
  </dgm:ptLst>
  <dgm:cxnLst>
    <dgm:cxn modelId="{633A24F8-B752-F840-8B81-0217E6526244}" srcId="{94FF4685-A301-164E-8C0B-6FAD97EAA960}" destId="{39E241D2-3A07-D848-A61F-985BC664D9B6}" srcOrd="3" destOrd="0" parTransId="{4D6C5B8A-6F4D-A840-97C1-1694AAEFF4CD}" sibTransId="{6F770D2C-A96E-8740-9BB4-6A8FA5CDDC44}"/>
    <dgm:cxn modelId="{44285807-9554-7741-9234-B35E1BBCED68}" type="presOf" srcId="{39E241D2-3A07-D848-A61F-985BC664D9B6}" destId="{BB27C237-4A5F-684E-98AD-4CFA987B90A5}" srcOrd="0" destOrd="0" presId="urn:microsoft.com/office/officeart/2005/8/layout/hProcess9"/>
    <dgm:cxn modelId="{737AC265-4C6F-BE46-B45C-03B2BB26D804}" type="presOf" srcId="{94FF4685-A301-164E-8C0B-6FAD97EAA960}" destId="{E609804F-9204-6347-8EC8-B54C5F1D2059}" srcOrd="0" destOrd="0" presId="urn:microsoft.com/office/officeart/2005/8/layout/hProcess9"/>
    <dgm:cxn modelId="{1CFB35C7-AB52-0C44-A49D-70CE6C44391A}" type="presOf" srcId="{C2D8EB72-2E95-0644-9E5C-90BD69B3AD3A}" destId="{4F8B1D54-E077-B943-B9FE-D39DC9662202}" srcOrd="0" destOrd="0" presId="urn:microsoft.com/office/officeart/2005/8/layout/hProcess9"/>
    <dgm:cxn modelId="{85DD92B8-07E1-FA4A-B23B-A92082F7183E}" srcId="{94FF4685-A301-164E-8C0B-6FAD97EAA960}" destId="{BED1AE9E-1F97-314B-A8DD-273ED31DD141}" srcOrd="1" destOrd="0" parTransId="{5490323A-3595-9945-A9D9-C652EB2828BD}" sibTransId="{8D003356-D62D-F14C-A31F-AEA877C5A8D9}"/>
    <dgm:cxn modelId="{D604318B-9EB7-344A-A444-409CA374D80C}" type="presOf" srcId="{BED1AE9E-1F97-314B-A8DD-273ED31DD141}" destId="{97B68A87-A652-EE4B-AE28-24D58DA9C8CA}" srcOrd="0" destOrd="0" presId="urn:microsoft.com/office/officeart/2005/8/layout/hProcess9"/>
    <dgm:cxn modelId="{CF8CC771-AF09-954D-A48F-BBE21D849FA3}" type="presOf" srcId="{020A7A0B-9F65-C949-AE25-575129758F07}" destId="{98256D55-973C-6D49-9B89-D60EB0E7DC2C}" srcOrd="0" destOrd="0" presId="urn:microsoft.com/office/officeart/2005/8/layout/hProcess9"/>
    <dgm:cxn modelId="{137CFAF0-0845-6840-B7FC-56934C7CD9DC}" srcId="{94FF4685-A301-164E-8C0B-6FAD97EAA960}" destId="{C2D8EB72-2E95-0644-9E5C-90BD69B3AD3A}" srcOrd="2" destOrd="0" parTransId="{5C1A8F38-61EC-4E42-8391-8DB0A5937058}" sibTransId="{794E1583-EDFA-604C-A596-269D02C5FD82}"/>
    <dgm:cxn modelId="{CC80AF07-7F59-184E-AA31-D598C16EE9A3}" srcId="{94FF4685-A301-164E-8C0B-6FAD97EAA960}" destId="{020A7A0B-9F65-C949-AE25-575129758F07}" srcOrd="0" destOrd="0" parTransId="{4D45A8D7-AB63-C54F-9F77-764656E7B281}" sibTransId="{2A291A66-F276-C74C-BF60-097E929C5453}"/>
    <dgm:cxn modelId="{1EE82B0C-0D47-8D48-80CC-9CF5D00B71DE}" type="presParOf" srcId="{E609804F-9204-6347-8EC8-B54C5F1D2059}" destId="{71A60187-9AC5-DC46-A183-E0D693BA00E1}" srcOrd="0" destOrd="0" presId="urn:microsoft.com/office/officeart/2005/8/layout/hProcess9"/>
    <dgm:cxn modelId="{F5B48DC5-F6B7-A848-BAA0-A7DB54D61903}" type="presParOf" srcId="{E609804F-9204-6347-8EC8-B54C5F1D2059}" destId="{9138501E-1354-5346-8BDE-7B3AE5D37FDC}" srcOrd="1" destOrd="0" presId="urn:microsoft.com/office/officeart/2005/8/layout/hProcess9"/>
    <dgm:cxn modelId="{4AA86326-BF6E-5046-8CEA-9C4B739A9E71}" type="presParOf" srcId="{9138501E-1354-5346-8BDE-7B3AE5D37FDC}" destId="{98256D55-973C-6D49-9B89-D60EB0E7DC2C}" srcOrd="0" destOrd="0" presId="urn:microsoft.com/office/officeart/2005/8/layout/hProcess9"/>
    <dgm:cxn modelId="{E8F4DA36-7EC7-9F4C-A52F-9C6F681D30DE}" type="presParOf" srcId="{9138501E-1354-5346-8BDE-7B3AE5D37FDC}" destId="{72F8AE0A-0251-4E43-BBE9-5871E65907CC}" srcOrd="1" destOrd="0" presId="urn:microsoft.com/office/officeart/2005/8/layout/hProcess9"/>
    <dgm:cxn modelId="{5C0CFBCD-FB13-0544-A920-FF62094ED7FC}" type="presParOf" srcId="{9138501E-1354-5346-8BDE-7B3AE5D37FDC}" destId="{97B68A87-A652-EE4B-AE28-24D58DA9C8CA}" srcOrd="2" destOrd="0" presId="urn:microsoft.com/office/officeart/2005/8/layout/hProcess9"/>
    <dgm:cxn modelId="{F8F575B5-63CD-8843-ACB3-C0123C3997B4}" type="presParOf" srcId="{9138501E-1354-5346-8BDE-7B3AE5D37FDC}" destId="{EFF5F11A-7B2C-B34E-8A61-55BA98F14F72}" srcOrd="3" destOrd="0" presId="urn:microsoft.com/office/officeart/2005/8/layout/hProcess9"/>
    <dgm:cxn modelId="{29E64D26-9A10-E242-8D30-A8CFF09F6CFA}" type="presParOf" srcId="{9138501E-1354-5346-8BDE-7B3AE5D37FDC}" destId="{4F8B1D54-E077-B943-B9FE-D39DC9662202}" srcOrd="4" destOrd="0" presId="urn:microsoft.com/office/officeart/2005/8/layout/hProcess9"/>
    <dgm:cxn modelId="{DE95F016-0DDC-5847-A712-09D9858EC515}" type="presParOf" srcId="{9138501E-1354-5346-8BDE-7B3AE5D37FDC}" destId="{D002F297-888B-7144-B930-3AC8AB2F5A50}" srcOrd="5" destOrd="0" presId="urn:microsoft.com/office/officeart/2005/8/layout/hProcess9"/>
    <dgm:cxn modelId="{ECF2E0A9-083E-DB40-8341-06AE306977C6}" type="presParOf" srcId="{9138501E-1354-5346-8BDE-7B3AE5D37FDC}" destId="{BB27C237-4A5F-684E-98AD-4CFA987B90A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4FF4685-A301-164E-8C0B-6FAD97EAA960}" type="doc">
      <dgm:prSet loTypeId="urn:microsoft.com/office/officeart/2005/8/layout/hProcess9" loCatId="" qsTypeId="urn:microsoft.com/office/officeart/2005/8/quickstyle/simple2" qsCatId="simple" csTypeId="urn:microsoft.com/office/officeart/2005/8/colors/colorful1#2" csCatId="colorful" phldr="1"/>
      <dgm:spPr/>
    </dgm:pt>
    <dgm:pt modelId="{020A7A0B-9F65-C949-AE25-575129758F07}">
      <dgm:prSet phldrT="[Text]" custT="1"/>
      <dgm:spPr/>
      <dgm:t>
        <a:bodyPr/>
        <a:lstStyle/>
        <a:p>
          <a:r>
            <a:rPr lang="en-IN" sz="1400" b="1" i="1" dirty="0" smtClean="0">
              <a:solidFill>
                <a:srgbClr val="000000"/>
              </a:solidFill>
              <a:latin typeface="Times New Roman" pitchFamily="18" charset="0"/>
              <a:cs typeface="Times New Roman" pitchFamily="18" charset="0"/>
            </a:rPr>
            <a:t>STEP:1 (Data Collection)</a:t>
          </a:r>
          <a:endParaRPr lang="en-US" sz="1400" i="1" dirty="0">
            <a:solidFill>
              <a:srgbClr val="000000"/>
            </a:solidFill>
          </a:endParaRPr>
        </a:p>
      </dgm:t>
    </dgm:pt>
    <dgm:pt modelId="{4D45A8D7-AB63-C54F-9F77-764656E7B281}" type="parTrans" cxnId="{CC80AF07-7F59-184E-AA31-D598C16EE9A3}">
      <dgm:prSet/>
      <dgm:spPr/>
      <dgm:t>
        <a:bodyPr/>
        <a:lstStyle/>
        <a:p>
          <a:endParaRPr lang="en-US" sz="1400">
            <a:solidFill>
              <a:srgbClr val="000000"/>
            </a:solidFill>
          </a:endParaRPr>
        </a:p>
      </dgm:t>
    </dgm:pt>
    <dgm:pt modelId="{2A291A66-F276-C74C-BF60-097E929C5453}" type="sibTrans" cxnId="{CC80AF07-7F59-184E-AA31-D598C16EE9A3}">
      <dgm:prSet/>
      <dgm:spPr/>
      <dgm:t>
        <a:bodyPr/>
        <a:lstStyle/>
        <a:p>
          <a:endParaRPr lang="en-US" sz="1400">
            <a:solidFill>
              <a:srgbClr val="000000"/>
            </a:solidFill>
          </a:endParaRPr>
        </a:p>
      </dgm:t>
    </dgm:pt>
    <dgm:pt modelId="{BED1AE9E-1F97-314B-A8DD-273ED31DD141}">
      <dgm:prSet phldrT="[Text]" custT="1"/>
      <dgm:spPr/>
      <dgm:t>
        <a:bodyPr/>
        <a:lstStyle/>
        <a:p>
          <a:r>
            <a:rPr lang="en-IN" sz="1400" b="1" i="1" dirty="0" smtClean="0">
              <a:solidFill>
                <a:srgbClr val="000000"/>
              </a:solidFill>
              <a:latin typeface="Times New Roman" pitchFamily="18" charset="0"/>
              <a:cs typeface="Times New Roman" pitchFamily="18" charset="0"/>
            </a:rPr>
            <a:t>STEP:2 (</a:t>
          </a:r>
          <a:r>
            <a:rPr lang="en-IN" sz="1400" b="1" i="1" dirty="0" smtClean="0">
              <a:solidFill>
                <a:srgbClr val="000000"/>
              </a:solidFill>
              <a:latin typeface="Times New Roman"/>
              <a:cs typeface="Times New Roman"/>
            </a:rPr>
            <a:t>Searching IPPP)</a:t>
          </a:r>
          <a:endParaRPr lang="en-US" sz="1400" i="1" dirty="0">
            <a:solidFill>
              <a:srgbClr val="000000"/>
            </a:solidFill>
          </a:endParaRPr>
        </a:p>
      </dgm:t>
    </dgm:pt>
    <dgm:pt modelId="{5490323A-3595-9945-A9D9-C652EB2828BD}" type="parTrans" cxnId="{85DD92B8-07E1-FA4A-B23B-A92082F7183E}">
      <dgm:prSet/>
      <dgm:spPr/>
      <dgm:t>
        <a:bodyPr/>
        <a:lstStyle/>
        <a:p>
          <a:endParaRPr lang="en-US" sz="1400">
            <a:solidFill>
              <a:srgbClr val="000000"/>
            </a:solidFill>
          </a:endParaRPr>
        </a:p>
      </dgm:t>
    </dgm:pt>
    <dgm:pt modelId="{8D003356-D62D-F14C-A31F-AEA877C5A8D9}" type="sibTrans" cxnId="{85DD92B8-07E1-FA4A-B23B-A92082F7183E}">
      <dgm:prSet/>
      <dgm:spPr/>
      <dgm:t>
        <a:bodyPr/>
        <a:lstStyle/>
        <a:p>
          <a:endParaRPr lang="en-US" sz="1400">
            <a:solidFill>
              <a:srgbClr val="000000"/>
            </a:solidFill>
          </a:endParaRPr>
        </a:p>
      </dgm:t>
    </dgm:pt>
    <dgm:pt modelId="{C2D8EB72-2E95-0644-9E5C-90BD69B3AD3A}">
      <dgm:prSet phldrT="[Text]" custT="1"/>
      <dgm:spPr/>
      <dgm:t>
        <a:bodyPr/>
        <a:lstStyle/>
        <a:p>
          <a:r>
            <a:rPr lang="en-IN" sz="1400" b="1" dirty="0" smtClean="0">
              <a:solidFill>
                <a:srgbClr val="000000"/>
              </a:solidFill>
              <a:latin typeface="Times New Roman" pitchFamily="18" charset="0"/>
              <a:cs typeface="Times New Roman" pitchFamily="18" charset="0"/>
            </a:rPr>
            <a:t>STEP:3 (</a:t>
          </a:r>
          <a:r>
            <a:rPr lang="en-IN" sz="1400" b="1" i="1" dirty="0" smtClean="0">
              <a:solidFill>
                <a:srgbClr val="000000"/>
              </a:solidFill>
              <a:latin typeface="Times New Roman"/>
              <a:cs typeface="Times New Roman"/>
            </a:rPr>
            <a:t>Searching IPPP using </a:t>
          </a:r>
          <a:r>
            <a:rPr lang="en-IN" sz="1400" i="1" dirty="0" smtClean="0">
              <a:solidFill>
                <a:srgbClr val="000000"/>
              </a:solidFill>
              <a:latin typeface="Times New Roman"/>
              <a:cs typeface="Times New Roman"/>
            </a:rPr>
            <a:t>BLAST against UniProtKB</a:t>
          </a:r>
          <a:r>
            <a:rPr lang="en-IN" sz="1400" b="1" i="1" dirty="0" smtClean="0">
              <a:solidFill>
                <a:srgbClr val="000000"/>
              </a:solidFill>
              <a:latin typeface="Times New Roman"/>
              <a:cs typeface="Times New Roman"/>
            </a:rPr>
            <a:t>)</a:t>
          </a:r>
          <a:endParaRPr lang="en-US" sz="1400" dirty="0">
            <a:solidFill>
              <a:srgbClr val="000000"/>
            </a:solidFill>
          </a:endParaRPr>
        </a:p>
      </dgm:t>
    </dgm:pt>
    <dgm:pt modelId="{5C1A8F38-61EC-4E42-8391-8DB0A5937058}" type="parTrans" cxnId="{137CFAF0-0845-6840-B7FC-56934C7CD9DC}">
      <dgm:prSet/>
      <dgm:spPr/>
      <dgm:t>
        <a:bodyPr/>
        <a:lstStyle/>
        <a:p>
          <a:endParaRPr lang="en-US" sz="1400">
            <a:solidFill>
              <a:srgbClr val="000000"/>
            </a:solidFill>
          </a:endParaRPr>
        </a:p>
      </dgm:t>
    </dgm:pt>
    <dgm:pt modelId="{794E1583-EDFA-604C-A596-269D02C5FD82}" type="sibTrans" cxnId="{137CFAF0-0845-6840-B7FC-56934C7CD9DC}">
      <dgm:prSet/>
      <dgm:spPr/>
      <dgm:t>
        <a:bodyPr/>
        <a:lstStyle/>
        <a:p>
          <a:endParaRPr lang="en-US" sz="1400">
            <a:solidFill>
              <a:srgbClr val="000000"/>
            </a:solidFill>
          </a:endParaRPr>
        </a:p>
      </dgm:t>
    </dgm:pt>
    <dgm:pt modelId="{39E241D2-3A07-D848-A61F-985BC664D9B6}">
      <dgm:prSet phldrT="[Text]" custT="1"/>
      <dgm:spPr/>
      <dgm:t>
        <a:bodyPr/>
        <a:lstStyle/>
        <a:p>
          <a:r>
            <a:rPr lang="en-IN" sz="1400" b="1" i="1" dirty="0" smtClean="0">
              <a:solidFill>
                <a:srgbClr val="000000"/>
              </a:solidFill>
              <a:latin typeface="Times New Roman" pitchFamily="18" charset="0"/>
              <a:cs typeface="Times New Roman" pitchFamily="18" charset="0"/>
            </a:rPr>
            <a:t>STEP:4 (</a:t>
          </a:r>
          <a:r>
            <a:rPr lang="en-IN" sz="1400" b="1" i="1" dirty="0" smtClean="0">
              <a:solidFill>
                <a:srgbClr val="000000"/>
              </a:solidFill>
              <a:latin typeface="Times New Roman"/>
              <a:cs typeface="Times New Roman"/>
            </a:rPr>
            <a:t>Omission HIPPP)</a:t>
          </a:r>
          <a:endParaRPr lang="en-US" sz="1400" dirty="0">
            <a:solidFill>
              <a:srgbClr val="000000"/>
            </a:solidFill>
          </a:endParaRPr>
        </a:p>
      </dgm:t>
    </dgm:pt>
    <dgm:pt modelId="{4D6C5B8A-6F4D-A840-97C1-1694AAEFF4CD}" type="parTrans" cxnId="{633A24F8-B752-F840-8B81-0217E6526244}">
      <dgm:prSet/>
      <dgm:spPr/>
      <dgm:t>
        <a:bodyPr/>
        <a:lstStyle/>
        <a:p>
          <a:endParaRPr lang="en-US" sz="1400"/>
        </a:p>
      </dgm:t>
    </dgm:pt>
    <dgm:pt modelId="{6F770D2C-A96E-8740-9BB4-6A8FA5CDDC44}" type="sibTrans" cxnId="{633A24F8-B752-F840-8B81-0217E6526244}">
      <dgm:prSet/>
      <dgm:spPr/>
      <dgm:t>
        <a:bodyPr/>
        <a:lstStyle/>
        <a:p>
          <a:endParaRPr lang="en-US" sz="1400"/>
        </a:p>
      </dgm:t>
    </dgm:pt>
    <dgm:pt modelId="{E609804F-9204-6347-8EC8-B54C5F1D2059}" type="pres">
      <dgm:prSet presAssocID="{94FF4685-A301-164E-8C0B-6FAD97EAA960}" presName="CompostProcess" presStyleCnt="0">
        <dgm:presLayoutVars>
          <dgm:dir/>
          <dgm:resizeHandles val="exact"/>
        </dgm:presLayoutVars>
      </dgm:prSet>
      <dgm:spPr/>
    </dgm:pt>
    <dgm:pt modelId="{71A60187-9AC5-DC46-A183-E0D693BA00E1}" type="pres">
      <dgm:prSet presAssocID="{94FF4685-A301-164E-8C0B-6FAD97EAA960}" presName="arrow" presStyleLbl="bgShp" presStyleIdx="0" presStyleCnt="1" custScaleX="117647"/>
      <dgm:spPr/>
    </dgm:pt>
    <dgm:pt modelId="{9138501E-1354-5346-8BDE-7B3AE5D37FDC}" type="pres">
      <dgm:prSet presAssocID="{94FF4685-A301-164E-8C0B-6FAD97EAA960}" presName="linearProcess" presStyleCnt="0"/>
      <dgm:spPr/>
    </dgm:pt>
    <dgm:pt modelId="{98256D55-973C-6D49-9B89-D60EB0E7DC2C}" type="pres">
      <dgm:prSet presAssocID="{020A7A0B-9F65-C949-AE25-575129758F07}" presName="textNode" presStyleLbl="node1" presStyleIdx="0" presStyleCnt="4" custScaleY="168474">
        <dgm:presLayoutVars>
          <dgm:bulletEnabled val="1"/>
        </dgm:presLayoutVars>
      </dgm:prSet>
      <dgm:spPr/>
      <dgm:t>
        <a:bodyPr/>
        <a:lstStyle/>
        <a:p>
          <a:endParaRPr lang="en-US"/>
        </a:p>
      </dgm:t>
    </dgm:pt>
    <dgm:pt modelId="{72F8AE0A-0251-4E43-BBE9-5871E65907CC}" type="pres">
      <dgm:prSet presAssocID="{2A291A66-F276-C74C-BF60-097E929C5453}" presName="sibTrans" presStyleCnt="0"/>
      <dgm:spPr/>
    </dgm:pt>
    <dgm:pt modelId="{97B68A87-A652-EE4B-AE28-24D58DA9C8CA}" type="pres">
      <dgm:prSet presAssocID="{BED1AE9E-1F97-314B-A8DD-273ED31DD141}" presName="textNode" presStyleLbl="node1" presStyleIdx="1" presStyleCnt="4" custScaleY="168474">
        <dgm:presLayoutVars>
          <dgm:bulletEnabled val="1"/>
        </dgm:presLayoutVars>
      </dgm:prSet>
      <dgm:spPr/>
      <dgm:t>
        <a:bodyPr/>
        <a:lstStyle/>
        <a:p>
          <a:endParaRPr lang="en-US"/>
        </a:p>
      </dgm:t>
    </dgm:pt>
    <dgm:pt modelId="{EFF5F11A-7B2C-B34E-8A61-55BA98F14F72}" type="pres">
      <dgm:prSet presAssocID="{8D003356-D62D-F14C-A31F-AEA877C5A8D9}" presName="sibTrans" presStyleCnt="0"/>
      <dgm:spPr/>
    </dgm:pt>
    <dgm:pt modelId="{4F8B1D54-E077-B943-B9FE-D39DC9662202}" type="pres">
      <dgm:prSet presAssocID="{C2D8EB72-2E95-0644-9E5C-90BD69B3AD3A}" presName="textNode" presStyleLbl="node1" presStyleIdx="2" presStyleCnt="4" custScaleX="100019" custScaleY="164393">
        <dgm:presLayoutVars>
          <dgm:bulletEnabled val="1"/>
        </dgm:presLayoutVars>
      </dgm:prSet>
      <dgm:spPr/>
      <dgm:t>
        <a:bodyPr/>
        <a:lstStyle/>
        <a:p>
          <a:endParaRPr lang="en-US"/>
        </a:p>
      </dgm:t>
    </dgm:pt>
    <dgm:pt modelId="{D002F297-888B-7144-B930-3AC8AB2F5A50}" type="pres">
      <dgm:prSet presAssocID="{794E1583-EDFA-604C-A596-269D02C5FD82}" presName="sibTrans" presStyleCnt="0"/>
      <dgm:spPr/>
    </dgm:pt>
    <dgm:pt modelId="{BB27C237-4A5F-684E-98AD-4CFA987B90A5}" type="pres">
      <dgm:prSet presAssocID="{39E241D2-3A07-D848-A61F-985BC664D9B6}" presName="textNode" presStyleLbl="node1" presStyleIdx="3" presStyleCnt="4" custScaleY="160667">
        <dgm:presLayoutVars>
          <dgm:bulletEnabled val="1"/>
        </dgm:presLayoutVars>
      </dgm:prSet>
      <dgm:spPr/>
      <dgm:t>
        <a:bodyPr/>
        <a:lstStyle/>
        <a:p>
          <a:endParaRPr lang="en-US"/>
        </a:p>
      </dgm:t>
    </dgm:pt>
  </dgm:ptLst>
  <dgm:cxnLst>
    <dgm:cxn modelId="{713B133E-6B07-FC4F-BE20-17AB63E96FAC}" type="presOf" srcId="{BED1AE9E-1F97-314B-A8DD-273ED31DD141}" destId="{97B68A87-A652-EE4B-AE28-24D58DA9C8CA}" srcOrd="0" destOrd="0" presId="urn:microsoft.com/office/officeart/2005/8/layout/hProcess9"/>
    <dgm:cxn modelId="{633A24F8-B752-F840-8B81-0217E6526244}" srcId="{94FF4685-A301-164E-8C0B-6FAD97EAA960}" destId="{39E241D2-3A07-D848-A61F-985BC664D9B6}" srcOrd="3" destOrd="0" parTransId="{4D6C5B8A-6F4D-A840-97C1-1694AAEFF4CD}" sibTransId="{6F770D2C-A96E-8740-9BB4-6A8FA5CDDC44}"/>
    <dgm:cxn modelId="{8B723A05-3157-1D49-96F5-948344331F41}" type="presOf" srcId="{39E241D2-3A07-D848-A61F-985BC664D9B6}" destId="{BB27C237-4A5F-684E-98AD-4CFA987B90A5}" srcOrd="0" destOrd="0" presId="urn:microsoft.com/office/officeart/2005/8/layout/hProcess9"/>
    <dgm:cxn modelId="{45026E2A-D6DD-C745-8BD4-60FD8220BE77}" type="presOf" srcId="{94FF4685-A301-164E-8C0B-6FAD97EAA960}" destId="{E609804F-9204-6347-8EC8-B54C5F1D2059}" srcOrd="0" destOrd="0" presId="urn:microsoft.com/office/officeart/2005/8/layout/hProcess9"/>
    <dgm:cxn modelId="{85DD92B8-07E1-FA4A-B23B-A92082F7183E}" srcId="{94FF4685-A301-164E-8C0B-6FAD97EAA960}" destId="{BED1AE9E-1F97-314B-A8DD-273ED31DD141}" srcOrd="1" destOrd="0" parTransId="{5490323A-3595-9945-A9D9-C652EB2828BD}" sibTransId="{8D003356-D62D-F14C-A31F-AEA877C5A8D9}"/>
    <dgm:cxn modelId="{3CE2B9B5-1B92-EF48-8BBB-49B1684BB569}" type="presOf" srcId="{020A7A0B-9F65-C949-AE25-575129758F07}" destId="{98256D55-973C-6D49-9B89-D60EB0E7DC2C}" srcOrd="0" destOrd="0" presId="urn:microsoft.com/office/officeart/2005/8/layout/hProcess9"/>
    <dgm:cxn modelId="{11EDD49D-456F-4B4B-9836-DA9DFA3A40AD}" type="presOf" srcId="{C2D8EB72-2E95-0644-9E5C-90BD69B3AD3A}" destId="{4F8B1D54-E077-B943-B9FE-D39DC9662202}" srcOrd="0" destOrd="0" presId="urn:microsoft.com/office/officeart/2005/8/layout/hProcess9"/>
    <dgm:cxn modelId="{137CFAF0-0845-6840-B7FC-56934C7CD9DC}" srcId="{94FF4685-A301-164E-8C0B-6FAD97EAA960}" destId="{C2D8EB72-2E95-0644-9E5C-90BD69B3AD3A}" srcOrd="2" destOrd="0" parTransId="{5C1A8F38-61EC-4E42-8391-8DB0A5937058}" sibTransId="{794E1583-EDFA-604C-A596-269D02C5FD82}"/>
    <dgm:cxn modelId="{CC80AF07-7F59-184E-AA31-D598C16EE9A3}" srcId="{94FF4685-A301-164E-8C0B-6FAD97EAA960}" destId="{020A7A0B-9F65-C949-AE25-575129758F07}" srcOrd="0" destOrd="0" parTransId="{4D45A8D7-AB63-C54F-9F77-764656E7B281}" sibTransId="{2A291A66-F276-C74C-BF60-097E929C5453}"/>
    <dgm:cxn modelId="{990EDA4D-D556-E348-9737-D3DF15E9C365}" type="presParOf" srcId="{E609804F-9204-6347-8EC8-B54C5F1D2059}" destId="{71A60187-9AC5-DC46-A183-E0D693BA00E1}" srcOrd="0" destOrd="0" presId="urn:microsoft.com/office/officeart/2005/8/layout/hProcess9"/>
    <dgm:cxn modelId="{50FCFFFD-5F75-A64D-83CA-3618D3902087}" type="presParOf" srcId="{E609804F-9204-6347-8EC8-B54C5F1D2059}" destId="{9138501E-1354-5346-8BDE-7B3AE5D37FDC}" srcOrd="1" destOrd="0" presId="urn:microsoft.com/office/officeart/2005/8/layout/hProcess9"/>
    <dgm:cxn modelId="{D265B011-5B7A-744F-84C1-1B8FD1248243}" type="presParOf" srcId="{9138501E-1354-5346-8BDE-7B3AE5D37FDC}" destId="{98256D55-973C-6D49-9B89-D60EB0E7DC2C}" srcOrd="0" destOrd="0" presId="urn:microsoft.com/office/officeart/2005/8/layout/hProcess9"/>
    <dgm:cxn modelId="{DE540CBB-2416-4645-B897-112320B4ECFD}" type="presParOf" srcId="{9138501E-1354-5346-8BDE-7B3AE5D37FDC}" destId="{72F8AE0A-0251-4E43-BBE9-5871E65907CC}" srcOrd="1" destOrd="0" presId="urn:microsoft.com/office/officeart/2005/8/layout/hProcess9"/>
    <dgm:cxn modelId="{F0D0AF25-5F63-FC4A-BA49-ECAB827C7EF4}" type="presParOf" srcId="{9138501E-1354-5346-8BDE-7B3AE5D37FDC}" destId="{97B68A87-A652-EE4B-AE28-24D58DA9C8CA}" srcOrd="2" destOrd="0" presId="urn:microsoft.com/office/officeart/2005/8/layout/hProcess9"/>
    <dgm:cxn modelId="{63A0022C-6AEF-F74F-B1DF-9AAF15B4D037}" type="presParOf" srcId="{9138501E-1354-5346-8BDE-7B3AE5D37FDC}" destId="{EFF5F11A-7B2C-B34E-8A61-55BA98F14F72}" srcOrd="3" destOrd="0" presId="urn:microsoft.com/office/officeart/2005/8/layout/hProcess9"/>
    <dgm:cxn modelId="{D01A2264-064E-CA44-94D5-6EAC699DE9EF}" type="presParOf" srcId="{9138501E-1354-5346-8BDE-7B3AE5D37FDC}" destId="{4F8B1D54-E077-B943-B9FE-D39DC9662202}" srcOrd="4" destOrd="0" presId="urn:microsoft.com/office/officeart/2005/8/layout/hProcess9"/>
    <dgm:cxn modelId="{6723289D-B14C-2443-80A3-32FE40F13C11}" type="presParOf" srcId="{9138501E-1354-5346-8BDE-7B3AE5D37FDC}" destId="{D002F297-888B-7144-B930-3AC8AB2F5A50}" srcOrd="5" destOrd="0" presId="urn:microsoft.com/office/officeart/2005/8/layout/hProcess9"/>
    <dgm:cxn modelId="{8CA5DF94-BEEC-3D48-B054-21E1B276E09D}" type="presParOf" srcId="{9138501E-1354-5346-8BDE-7B3AE5D37FDC}" destId="{BB27C237-4A5F-684E-98AD-4CFA987B90A5}" srcOrd="6"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E291175-6283-894C-9925-16521D60F7B7}">
      <dsp:nvSpPr>
        <dsp:cNvPr id="0" name=""/>
        <dsp:cNvSpPr/>
      </dsp:nvSpPr>
      <dsp:spPr>
        <a:xfrm rot="5400000">
          <a:off x="97492" y="1562880"/>
          <a:ext cx="1531230" cy="695921"/>
        </a:xfrm>
        <a:prstGeom prst="bentUpArrow">
          <a:avLst>
            <a:gd name="adj1" fmla="val 32840"/>
            <a:gd name="adj2" fmla="val 25000"/>
            <a:gd name="adj3" fmla="val 35780"/>
          </a:avLst>
        </a:prstGeom>
        <a:solidFill>
          <a:schemeClr val="accent2">
            <a:tint val="50000"/>
            <a:hueOff val="0"/>
            <a:satOff val="0"/>
            <a:lumOff val="0"/>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AD5C13CD-B26B-9B4B-B2B6-9331C71D8218}">
      <dsp:nvSpPr>
        <dsp:cNvPr id="0" name=""/>
        <dsp:cNvSpPr/>
      </dsp:nvSpPr>
      <dsp:spPr>
        <a:xfrm>
          <a:off x="179801" y="449026"/>
          <a:ext cx="1258132" cy="601523"/>
        </a:xfrm>
        <a:prstGeom prst="roundRect">
          <a:avLst>
            <a:gd name="adj" fmla="val 16670"/>
          </a:avLst>
        </a:prstGeom>
        <a:solidFill>
          <a:schemeClr val="accent2">
            <a:hueOff val="0"/>
            <a:satOff val="0"/>
            <a:lumOff val="0"/>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i="1" kern="1200" dirty="0" smtClean="0">
              <a:solidFill>
                <a:schemeClr val="tx1"/>
              </a:solidFill>
              <a:latin typeface="Times New Roman"/>
              <a:cs typeface="Times New Roman"/>
            </a:rPr>
            <a:t>Interactome analysis</a:t>
          </a:r>
          <a:endParaRPr lang="en-US" sz="1300" b="1" i="1" kern="1200" dirty="0">
            <a:solidFill>
              <a:schemeClr val="tx1"/>
            </a:solidFill>
            <a:latin typeface="Times New Roman"/>
            <a:cs typeface="Times New Roman"/>
          </a:endParaRPr>
        </a:p>
      </dsp:txBody>
      <dsp:txXfrm>
        <a:off x="209170" y="478395"/>
        <a:ext cx="1199394" cy="542785"/>
      </dsp:txXfrm>
    </dsp:sp>
    <dsp:sp modelId="{CFDF556B-5B1C-4746-941B-7BB9E27040D7}">
      <dsp:nvSpPr>
        <dsp:cNvPr id="0" name=""/>
        <dsp:cNvSpPr/>
      </dsp:nvSpPr>
      <dsp:spPr>
        <a:xfrm>
          <a:off x="1087954" y="1599159"/>
          <a:ext cx="666889" cy="5187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38A2F45-48C8-1945-8B77-B07816DD2583}">
      <dsp:nvSpPr>
        <dsp:cNvPr id="0" name=""/>
        <dsp:cNvSpPr/>
      </dsp:nvSpPr>
      <dsp:spPr>
        <a:xfrm rot="5400000">
          <a:off x="177863" y="3912434"/>
          <a:ext cx="1585884" cy="793619"/>
        </a:xfrm>
        <a:prstGeom prst="bentUpArrow">
          <a:avLst>
            <a:gd name="adj1" fmla="val 32840"/>
            <a:gd name="adj2" fmla="val 25000"/>
            <a:gd name="adj3" fmla="val 35780"/>
          </a:avLst>
        </a:prstGeom>
        <a:solidFill>
          <a:schemeClr val="accent2">
            <a:tint val="50000"/>
            <a:hueOff val="5057036"/>
            <a:satOff val="-6941"/>
            <a:lumOff val="11177"/>
            <a:alphaOff val="0"/>
          </a:schemeClr>
        </a:solidFill>
        <a:ln>
          <a:noFill/>
        </a:ln>
        <a:effectLst>
          <a:outerShdw blurRad="40000" dist="20000" dir="5400000" rotWithShape="0">
            <a:srgbClr val="000000">
              <a:alpha val="38000"/>
            </a:srgbClr>
          </a:outerShdw>
        </a:effectLst>
        <a:scene3d>
          <a:camera prst="orthographicFront">
            <a:rot lat="0" lon="0" rev="0"/>
          </a:camera>
          <a:lightRig rig="contrasting" dir="t">
            <a:rot lat="0" lon="0" rev="1200000"/>
          </a:lightRig>
        </a:scene3d>
        <a:sp3d contourW="12700" prstMaterial="flat">
          <a:bevelT w="177800" h="254000"/>
          <a:bevelB w="152400"/>
        </a:sp3d>
      </dsp:spPr>
      <dsp:style>
        <a:lnRef idx="0">
          <a:scrgbClr r="0" g="0" b="0"/>
        </a:lnRef>
        <a:fillRef idx="1">
          <a:scrgbClr r="0" g="0" b="0"/>
        </a:fillRef>
        <a:effectRef idx="1">
          <a:scrgbClr r="0" g="0" b="0"/>
        </a:effectRef>
        <a:fontRef idx="minor"/>
      </dsp:style>
    </dsp:sp>
    <dsp:sp modelId="{1A1F6442-DF8F-4044-AC88-7CAED9F6D7DA}">
      <dsp:nvSpPr>
        <dsp:cNvPr id="0" name=""/>
        <dsp:cNvSpPr/>
      </dsp:nvSpPr>
      <dsp:spPr>
        <a:xfrm>
          <a:off x="232041" y="2737122"/>
          <a:ext cx="1345232" cy="544118"/>
        </a:xfrm>
        <a:prstGeom prst="roundRect">
          <a:avLst>
            <a:gd name="adj" fmla="val 16670"/>
          </a:avLst>
        </a:prstGeom>
        <a:solidFill>
          <a:schemeClr val="accent2">
            <a:hueOff val="2340760"/>
            <a:satOff val="-2919"/>
            <a:lumOff val="686"/>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i="1" kern="1200" dirty="0" smtClean="0">
              <a:solidFill>
                <a:srgbClr val="000000"/>
              </a:solidFill>
              <a:latin typeface="Times New Roman"/>
              <a:cs typeface="Times New Roman"/>
            </a:rPr>
            <a:t>Filter potential target(s) </a:t>
          </a:r>
          <a:endParaRPr lang="en-US" sz="1300" b="1" i="1" kern="1200" dirty="0">
            <a:solidFill>
              <a:srgbClr val="000000"/>
            </a:solidFill>
            <a:latin typeface="Times New Roman"/>
            <a:cs typeface="Times New Roman"/>
          </a:endParaRPr>
        </a:p>
      </dsp:txBody>
      <dsp:txXfrm>
        <a:off x="258607" y="2763688"/>
        <a:ext cx="1292100" cy="490986"/>
      </dsp:txXfrm>
    </dsp:sp>
    <dsp:sp modelId="{31B003C0-0E7D-5F4C-8355-FDB997F9DBD8}">
      <dsp:nvSpPr>
        <dsp:cNvPr id="0" name=""/>
        <dsp:cNvSpPr/>
      </dsp:nvSpPr>
      <dsp:spPr>
        <a:xfrm>
          <a:off x="1973627" y="2764558"/>
          <a:ext cx="666889" cy="5187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0BC75A1-C3E4-154A-8215-51B3B1A9C1EF}">
      <dsp:nvSpPr>
        <dsp:cNvPr id="0" name=""/>
        <dsp:cNvSpPr/>
      </dsp:nvSpPr>
      <dsp:spPr>
        <a:xfrm>
          <a:off x="249814" y="5227646"/>
          <a:ext cx="1530186" cy="641823"/>
        </a:xfrm>
        <a:prstGeom prst="roundRect">
          <a:avLst>
            <a:gd name="adj" fmla="val 16670"/>
          </a:avLst>
        </a:prstGeom>
        <a:solidFill>
          <a:schemeClr val="accent2">
            <a:hueOff val="4681520"/>
            <a:satOff val="-5839"/>
            <a:lumOff val="1373"/>
            <a:alphaOff val="0"/>
          </a:schemeClr>
        </a:solidFill>
        <a:ln>
          <a:noFill/>
        </a:ln>
        <a:effectLst>
          <a:outerShdw blurRad="40000" dist="23000" dir="5400000" rotWithShape="0">
            <a:srgbClr val="000000">
              <a:alpha val="3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en-US" sz="1300" b="1" i="1" kern="1200" dirty="0" smtClean="0">
              <a:solidFill>
                <a:srgbClr val="000000"/>
              </a:solidFill>
              <a:latin typeface="Times New Roman"/>
              <a:cs typeface="Times New Roman"/>
            </a:rPr>
            <a:t>Drug repurposing</a:t>
          </a:r>
          <a:endParaRPr lang="en-US" sz="1300" b="1" i="1" kern="1200" dirty="0">
            <a:solidFill>
              <a:srgbClr val="000000"/>
            </a:solidFill>
            <a:latin typeface="Times New Roman"/>
            <a:cs typeface="Times New Roman"/>
          </a:endParaRPr>
        </a:p>
      </dsp:txBody>
      <dsp:txXfrm>
        <a:off x="281151" y="5258983"/>
        <a:ext cx="1467512" cy="579149"/>
      </dsp:txXfrm>
    </dsp:sp>
    <dsp:sp modelId="{310ACBE4-AA80-B947-A5FA-69F10366B733}">
      <dsp:nvSpPr>
        <dsp:cNvPr id="0" name=""/>
        <dsp:cNvSpPr/>
      </dsp:nvSpPr>
      <dsp:spPr>
        <a:xfrm>
          <a:off x="2908227" y="4006136"/>
          <a:ext cx="666889" cy="518749"/>
        </a:xfrm>
        <a:prstGeom prst="rect">
          <a:avLst/>
        </a:prstGeom>
        <a:noFill/>
        <a:ln w="9525" cap="flat" cmpd="sng" algn="ctr">
          <a:solidFill>
            <a:schemeClr val="dk1">
              <a:alpha val="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txBody>
        <a:bodyPr spcFirstLastPara="0" vert="horz" wrap="square" lIns="68580" tIns="68580" rIns="68580" bIns="68580" numCol="1" spcCol="1270" anchor="ctr" anchorCtr="0">
          <a:noAutofit/>
        </a:bodyPr>
        <a:lstStyle/>
        <a:p>
          <a:pPr marL="114300" lvl="1" indent="-114300" algn="l" defTabSz="622300">
            <a:lnSpc>
              <a:spcPct val="90000"/>
            </a:lnSpc>
            <a:spcBef>
              <a:spcPct val="0"/>
            </a:spcBef>
            <a:spcAft>
              <a:spcPct val="15000"/>
            </a:spcAft>
            <a:buChar char="••"/>
          </a:pPr>
          <a:endParaRPr lang="en-US" sz="1400" kern="1200" dirty="0"/>
        </a:p>
      </dsp:txBody>
      <dsp:txXfrm>
        <a:off x="2908227" y="4006136"/>
        <a:ext cx="666889" cy="51874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0187-9AC5-DC46-A183-E0D693BA00E1}">
      <dsp:nvSpPr>
        <dsp:cNvPr id="0" name=""/>
        <dsp:cNvSpPr/>
      </dsp:nvSpPr>
      <dsp:spPr>
        <a:xfrm>
          <a:off x="2" y="0"/>
          <a:ext cx="8725084" cy="96417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56D55-973C-6D49-9B89-D60EB0E7DC2C}">
      <dsp:nvSpPr>
        <dsp:cNvPr id="0" name=""/>
        <dsp:cNvSpPr/>
      </dsp:nvSpPr>
      <dsp:spPr>
        <a:xfrm>
          <a:off x="1944" y="157210"/>
          <a:ext cx="1952707" cy="649754"/>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i="1" kern="1200" dirty="0" smtClean="0">
              <a:solidFill>
                <a:srgbClr val="000000"/>
              </a:solidFill>
              <a:latin typeface="Times New Roman" pitchFamily="18" charset="0"/>
              <a:cs typeface="Times New Roman" pitchFamily="18" charset="0"/>
            </a:rPr>
            <a:t>STEP:1 (Data Collection)</a:t>
          </a:r>
          <a:endParaRPr lang="en-US" sz="1400" i="1" kern="1200" dirty="0">
            <a:solidFill>
              <a:srgbClr val="000000"/>
            </a:solidFill>
          </a:endParaRPr>
        </a:p>
      </dsp:txBody>
      <dsp:txXfrm>
        <a:off x="33662" y="188928"/>
        <a:ext cx="1889271" cy="586318"/>
      </dsp:txXfrm>
    </dsp:sp>
    <dsp:sp modelId="{97B68A87-A652-EE4B-AE28-24D58DA9C8CA}">
      <dsp:nvSpPr>
        <dsp:cNvPr id="0" name=""/>
        <dsp:cNvSpPr/>
      </dsp:nvSpPr>
      <dsp:spPr>
        <a:xfrm>
          <a:off x="2257985" y="157210"/>
          <a:ext cx="1952707" cy="649754"/>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i="1" kern="1200" dirty="0" smtClean="0">
              <a:solidFill>
                <a:srgbClr val="000000"/>
              </a:solidFill>
              <a:latin typeface="Times New Roman" pitchFamily="18" charset="0"/>
              <a:cs typeface="Times New Roman" pitchFamily="18" charset="0"/>
            </a:rPr>
            <a:t>STEP:2 (</a:t>
          </a:r>
          <a:r>
            <a:rPr lang="en-IN" sz="1400" b="1" i="1" kern="1200" dirty="0" smtClean="0">
              <a:solidFill>
                <a:srgbClr val="000000"/>
              </a:solidFill>
              <a:latin typeface="Times New Roman"/>
              <a:cs typeface="Times New Roman"/>
            </a:rPr>
            <a:t>Searching IPPP)</a:t>
          </a:r>
          <a:endParaRPr lang="en-US" sz="1400" i="1" kern="1200" dirty="0">
            <a:solidFill>
              <a:srgbClr val="000000"/>
            </a:solidFill>
          </a:endParaRPr>
        </a:p>
      </dsp:txBody>
      <dsp:txXfrm>
        <a:off x="2289703" y="188928"/>
        <a:ext cx="1889271" cy="586318"/>
      </dsp:txXfrm>
    </dsp:sp>
    <dsp:sp modelId="{4F8B1D54-E077-B943-B9FE-D39DC9662202}">
      <dsp:nvSpPr>
        <dsp:cNvPr id="0" name=""/>
        <dsp:cNvSpPr/>
      </dsp:nvSpPr>
      <dsp:spPr>
        <a:xfrm>
          <a:off x="4514025" y="165080"/>
          <a:ext cx="1953078" cy="6340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000000"/>
              </a:solidFill>
              <a:latin typeface="Times New Roman" pitchFamily="18" charset="0"/>
              <a:cs typeface="Times New Roman" pitchFamily="18" charset="0"/>
            </a:rPr>
            <a:t>STEP:3 (</a:t>
          </a:r>
          <a:r>
            <a:rPr lang="en-IN" sz="1400" b="1" i="1" kern="1200" dirty="0" smtClean="0">
              <a:solidFill>
                <a:srgbClr val="000000"/>
              </a:solidFill>
              <a:latin typeface="Times New Roman"/>
              <a:cs typeface="Times New Roman"/>
            </a:rPr>
            <a:t>Searching IPPP using </a:t>
          </a:r>
          <a:r>
            <a:rPr lang="en-IN" sz="1400" i="1" kern="1200" dirty="0" smtClean="0">
              <a:solidFill>
                <a:srgbClr val="000000"/>
              </a:solidFill>
              <a:latin typeface="Times New Roman"/>
              <a:cs typeface="Times New Roman"/>
            </a:rPr>
            <a:t>BLAST against UniProtKB</a:t>
          </a:r>
          <a:r>
            <a:rPr lang="en-IN" sz="1400" b="1" i="1" kern="1200" dirty="0" smtClean="0">
              <a:solidFill>
                <a:srgbClr val="000000"/>
              </a:solidFill>
              <a:latin typeface="Times New Roman"/>
              <a:cs typeface="Times New Roman"/>
            </a:rPr>
            <a:t>)</a:t>
          </a:r>
          <a:endParaRPr lang="en-US" sz="1400" kern="1200" dirty="0">
            <a:solidFill>
              <a:srgbClr val="000000"/>
            </a:solidFill>
          </a:endParaRPr>
        </a:p>
      </dsp:txBody>
      <dsp:txXfrm>
        <a:off x="4544975" y="196030"/>
        <a:ext cx="1891178" cy="572115"/>
      </dsp:txXfrm>
    </dsp:sp>
    <dsp:sp modelId="{BB27C237-4A5F-684E-98AD-4CFA987B90A5}">
      <dsp:nvSpPr>
        <dsp:cNvPr id="0" name=""/>
        <dsp:cNvSpPr/>
      </dsp:nvSpPr>
      <dsp:spPr>
        <a:xfrm>
          <a:off x="6770437" y="172265"/>
          <a:ext cx="1952707" cy="619645"/>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i="1" kern="1200" dirty="0" smtClean="0">
              <a:solidFill>
                <a:srgbClr val="000000"/>
              </a:solidFill>
              <a:latin typeface="Times New Roman" pitchFamily="18" charset="0"/>
              <a:cs typeface="Times New Roman" pitchFamily="18" charset="0"/>
            </a:rPr>
            <a:t>STEP:4 (</a:t>
          </a:r>
          <a:r>
            <a:rPr lang="en-IN" sz="1400" b="1" i="1" kern="1200" dirty="0" smtClean="0">
              <a:solidFill>
                <a:srgbClr val="000000"/>
              </a:solidFill>
              <a:latin typeface="Times New Roman"/>
              <a:cs typeface="Times New Roman"/>
            </a:rPr>
            <a:t>Omission HIPPP)</a:t>
          </a:r>
          <a:endParaRPr lang="en-US" sz="1400" kern="1200" dirty="0">
            <a:solidFill>
              <a:srgbClr val="000000"/>
            </a:solidFill>
          </a:endParaRPr>
        </a:p>
      </dsp:txBody>
      <dsp:txXfrm>
        <a:off x="6800686" y="202514"/>
        <a:ext cx="1892209" cy="55914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1A60187-9AC5-DC46-A183-E0D693BA00E1}">
      <dsp:nvSpPr>
        <dsp:cNvPr id="0" name=""/>
        <dsp:cNvSpPr/>
      </dsp:nvSpPr>
      <dsp:spPr>
        <a:xfrm>
          <a:off x="2" y="0"/>
          <a:ext cx="8725084" cy="964176"/>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8256D55-973C-6D49-9B89-D60EB0E7DC2C}">
      <dsp:nvSpPr>
        <dsp:cNvPr id="0" name=""/>
        <dsp:cNvSpPr/>
      </dsp:nvSpPr>
      <dsp:spPr>
        <a:xfrm>
          <a:off x="1944" y="157210"/>
          <a:ext cx="1952707" cy="649754"/>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i="1" kern="1200" dirty="0" smtClean="0">
              <a:solidFill>
                <a:srgbClr val="000000"/>
              </a:solidFill>
              <a:latin typeface="Times New Roman" pitchFamily="18" charset="0"/>
              <a:cs typeface="Times New Roman" pitchFamily="18" charset="0"/>
            </a:rPr>
            <a:t>STEP:1 (Data Collection)</a:t>
          </a:r>
          <a:endParaRPr lang="en-US" sz="1400" i="1" kern="1200" dirty="0">
            <a:solidFill>
              <a:srgbClr val="000000"/>
            </a:solidFill>
          </a:endParaRPr>
        </a:p>
      </dsp:txBody>
      <dsp:txXfrm>
        <a:off x="33662" y="188928"/>
        <a:ext cx="1889271" cy="586318"/>
      </dsp:txXfrm>
    </dsp:sp>
    <dsp:sp modelId="{97B68A87-A652-EE4B-AE28-24D58DA9C8CA}">
      <dsp:nvSpPr>
        <dsp:cNvPr id="0" name=""/>
        <dsp:cNvSpPr/>
      </dsp:nvSpPr>
      <dsp:spPr>
        <a:xfrm>
          <a:off x="2257985" y="157210"/>
          <a:ext cx="1952707" cy="649754"/>
        </a:xfrm>
        <a:prstGeom prst="roundRect">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i="1" kern="1200" dirty="0" smtClean="0">
              <a:solidFill>
                <a:srgbClr val="000000"/>
              </a:solidFill>
              <a:latin typeface="Times New Roman" pitchFamily="18" charset="0"/>
              <a:cs typeface="Times New Roman" pitchFamily="18" charset="0"/>
            </a:rPr>
            <a:t>STEP:2 (</a:t>
          </a:r>
          <a:r>
            <a:rPr lang="en-IN" sz="1400" b="1" i="1" kern="1200" dirty="0" smtClean="0">
              <a:solidFill>
                <a:srgbClr val="000000"/>
              </a:solidFill>
              <a:latin typeface="Times New Roman"/>
              <a:cs typeface="Times New Roman"/>
            </a:rPr>
            <a:t>Searching IPPP)</a:t>
          </a:r>
          <a:endParaRPr lang="en-US" sz="1400" i="1" kern="1200" dirty="0">
            <a:solidFill>
              <a:srgbClr val="000000"/>
            </a:solidFill>
          </a:endParaRPr>
        </a:p>
      </dsp:txBody>
      <dsp:txXfrm>
        <a:off x="2289703" y="188928"/>
        <a:ext cx="1889271" cy="586318"/>
      </dsp:txXfrm>
    </dsp:sp>
    <dsp:sp modelId="{4F8B1D54-E077-B943-B9FE-D39DC9662202}">
      <dsp:nvSpPr>
        <dsp:cNvPr id="0" name=""/>
        <dsp:cNvSpPr/>
      </dsp:nvSpPr>
      <dsp:spPr>
        <a:xfrm>
          <a:off x="4514025" y="165080"/>
          <a:ext cx="1953078" cy="634015"/>
        </a:xfrm>
        <a:prstGeom prst="roundRect">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kern="1200" dirty="0" smtClean="0">
              <a:solidFill>
                <a:srgbClr val="000000"/>
              </a:solidFill>
              <a:latin typeface="Times New Roman" pitchFamily="18" charset="0"/>
              <a:cs typeface="Times New Roman" pitchFamily="18" charset="0"/>
            </a:rPr>
            <a:t>STEP:3 (</a:t>
          </a:r>
          <a:r>
            <a:rPr lang="en-IN" sz="1400" b="1" i="1" kern="1200" dirty="0" smtClean="0">
              <a:solidFill>
                <a:srgbClr val="000000"/>
              </a:solidFill>
              <a:latin typeface="Times New Roman"/>
              <a:cs typeface="Times New Roman"/>
            </a:rPr>
            <a:t>Searching IPPP using </a:t>
          </a:r>
          <a:r>
            <a:rPr lang="en-IN" sz="1400" i="1" kern="1200" dirty="0" smtClean="0">
              <a:solidFill>
                <a:srgbClr val="000000"/>
              </a:solidFill>
              <a:latin typeface="Times New Roman"/>
              <a:cs typeface="Times New Roman"/>
            </a:rPr>
            <a:t>BLAST against UniProtKB</a:t>
          </a:r>
          <a:r>
            <a:rPr lang="en-IN" sz="1400" b="1" i="1" kern="1200" dirty="0" smtClean="0">
              <a:solidFill>
                <a:srgbClr val="000000"/>
              </a:solidFill>
              <a:latin typeface="Times New Roman"/>
              <a:cs typeface="Times New Roman"/>
            </a:rPr>
            <a:t>)</a:t>
          </a:r>
          <a:endParaRPr lang="en-US" sz="1400" kern="1200" dirty="0">
            <a:solidFill>
              <a:srgbClr val="000000"/>
            </a:solidFill>
          </a:endParaRPr>
        </a:p>
      </dsp:txBody>
      <dsp:txXfrm>
        <a:off x="4544975" y="196030"/>
        <a:ext cx="1891178" cy="572115"/>
      </dsp:txXfrm>
    </dsp:sp>
    <dsp:sp modelId="{BB27C237-4A5F-684E-98AD-4CFA987B90A5}">
      <dsp:nvSpPr>
        <dsp:cNvPr id="0" name=""/>
        <dsp:cNvSpPr/>
      </dsp:nvSpPr>
      <dsp:spPr>
        <a:xfrm>
          <a:off x="6770437" y="172265"/>
          <a:ext cx="1952707" cy="619645"/>
        </a:xfrm>
        <a:prstGeom prst="roundRect">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en-IN" sz="1400" b="1" i="1" kern="1200" dirty="0" smtClean="0">
              <a:solidFill>
                <a:srgbClr val="000000"/>
              </a:solidFill>
              <a:latin typeface="Times New Roman" pitchFamily="18" charset="0"/>
              <a:cs typeface="Times New Roman" pitchFamily="18" charset="0"/>
            </a:rPr>
            <a:t>STEP:4 (</a:t>
          </a:r>
          <a:r>
            <a:rPr lang="en-IN" sz="1400" b="1" i="1" kern="1200" dirty="0" smtClean="0">
              <a:solidFill>
                <a:srgbClr val="000000"/>
              </a:solidFill>
              <a:latin typeface="Times New Roman"/>
              <a:cs typeface="Times New Roman"/>
            </a:rPr>
            <a:t>Omission HIPPP)</a:t>
          </a:r>
          <a:endParaRPr lang="en-US" sz="1400" kern="1200" dirty="0">
            <a:solidFill>
              <a:srgbClr val="000000"/>
            </a:solidFill>
          </a:endParaRPr>
        </a:p>
      </dsp:txBody>
      <dsp:txXfrm>
        <a:off x="6800686" y="202514"/>
        <a:ext cx="1892209" cy="559147"/>
      </dsp:txXfrm>
    </dsp:sp>
  </dsp:spTree>
</dsp:drawing>
</file>

<file path=ppt/diagrams/layout1.xml><?xml version="1.0" encoding="utf-8"?>
<dgm:layoutDef xmlns:dgm="http://schemas.openxmlformats.org/drawingml/2006/diagram" xmlns:a="http://schemas.openxmlformats.org/drawingml/2006/main" uniqueId="urn:microsoft.com/office/officeart/2005/8/layout/StepDownProcess">
  <dgm:title val=""/>
  <dgm:desc val=""/>
  <dgm:catLst>
    <dgm:cat type="process" pri="16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60" srcId="0" destId="10" srcOrd="0" destOrd="0"/>
        <dgm:cxn modelId="12" srcId="10" destId="11" srcOrd="0" destOrd="0"/>
        <dgm:cxn modelId="70" srcId="0" destId="20" srcOrd="1" destOrd="0"/>
        <dgm:cxn modelId="22" srcId="20" destId="21" srcOrd="0" destOrd="0"/>
        <dgm:cxn modelId="8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tL"/>
          <dgm:param type="flowDir" val="row"/>
          <dgm:param type="off" val="off"/>
          <dgm:param type="bkpt" val="fixed"/>
          <dgm:param type="bkPtFixedVal" val="1"/>
        </dgm:alg>
      </dgm:if>
      <dgm:else name="Name2">
        <dgm:alg type="snake">
          <dgm:param type="grDir" val="tR"/>
          <dgm:param type="flowDir" val="row"/>
          <dgm:param type="off" val="off"/>
          <dgm:param type="bkpt" val="fixed"/>
          <dgm:param type="bkPtFixedVal" val="1"/>
        </dgm:alg>
      </dgm:else>
    </dgm:choose>
    <dgm:shape xmlns:r="http://schemas.openxmlformats.org/officeDocument/2006/relationships" r:blip="">
      <dgm:adjLst/>
    </dgm:shape>
    <dgm:choose name="Name3">
      <dgm:if name="Name4" func="var" arg="dir" op="equ" val="norm">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if>
      <dgm:else name="Name5">
        <dgm:constrLst>
          <dgm:constr type="alignOff" forName="rootnode" val="0.48"/>
          <dgm:constr type="primFontSz" for="des" forName="ParentText" val="65"/>
          <dgm:constr type="primFontSz" for="des" forName="ChildText" refType="primFontSz" refFor="des" refForName="ParentText" op="lte"/>
          <dgm:constr type="w" for="ch" forName="composite" refType="w"/>
          <dgm:constr type="h" for="ch" forName="composite" refType="h"/>
          <dgm:constr type="sp" refType="h" refFor="ch" refForName="composite" op="equ" fact="-0.38"/>
        </dgm:constrLst>
      </dgm:else>
    </dgm:choose>
    <dgm:forEach name="nodesForEach" axis="ch" ptType="node">
      <dgm:layoutNode name="composite">
        <dgm:alg type="composite">
          <dgm:param type="ar" val="1.2439"/>
        </dgm:alg>
        <dgm:shape xmlns:r="http://schemas.openxmlformats.org/officeDocument/2006/relationships" r:blip="">
          <dgm:adjLst/>
        </dgm:shape>
        <dgm:choose name="Name6">
          <dgm:if name="Name7" func="var" arg="dir" op="equ" val="norm">
            <dgm:constrLst>
              <dgm:constr type="l" for="ch" forName="bentUpArrow1" refType="w" fact="0.07"/>
              <dgm:constr type="t" for="ch" forName="bentUpArrow1" refType="h" fact="0.524"/>
              <dgm:constr type="w" for="ch" forName="bentUpArrow1" refType="w" fact="0.3844"/>
              <dgm:constr type="h" for="ch" forName="bentUpArrow1" refType="h" fact="0.42"/>
              <dgm:constr type="l" for="ch" forName="ParentText" refType="w" fact="0"/>
              <dgm:constr type="t" for="ch" forName="ParentText" refType="h" fact="0"/>
              <dgm:constr type="w" for="ch" forName="ParentText" refType="w" fact="0.5684"/>
              <dgm:constr type="h" for="ch" forName="ParentText" refType="h" fact="0.4949"/>
              <dgm:constr type="l" for="ch" forName="ChildText" refType="w" refFor="ch" refForName="ParentText"/>
              <dgm:constr type="t" for="ch" forName="ChildText" refType="h" fact="0.05"/>
              <dgm:constr type="w" for="ch" forName="ChildText" refType="w" fact="0.4134"/>
              <dgm:constr type="h" for="ch" forName="ChildText" refType="h" fact="0.4"/>
              <dgm:constr type="l" for="ch" forName="FinalChildText" refType="w" refFor="ch" refForName="ParentText"/>
              <dgm:constr type="t" for="ch" forName="FinalChildText" refType="h" fact="0.05"/>
              <dgm:constr type="w" for="ch" forName="FinalChildText" refType="w" fact="0.4134"/>
              <dgm:constr type="h" for="ch" forName="FinalChildText" refType="h" fact="0.4"/>
            </dgm:constrLst>
          </dgm:if>
          <dgm:else name="Name8">
            <dgm:constrLst>
              <dgm:constr type="r" for="ch" forName="bentUpArrow1" refType="w" fact="0.97"/>
              <dgm:constr type="t" for="ch" forName="bentUpArrow1" refType="h" fact="0.524"/>
              <dgm:constr type="w" for="ch" forName="bentUpArrow1" refType="w" fact="0.3844"/>
              <dgm:constr type="h" for="ch" forName="bentUpArrow1" refType="h" fact="0.42"/>
              <dgm:constr type="l" for="ch" forName="ParentText" refType="w" fact="0.4316"/>
              <dgm:constr type="t" for="ch" forName="ParentText" refType="h" fact="0"/>
              <dgm:constr type="w" for="ch" forName="ParentText" refType="w" fact="0.5684"/>
              <dgm:constr type="h" for="ch" forName="ParentText" refType="h" fact="0.4949"/>
              <dgm:constr type="l" for="ch" forName="ChildText" refType="w" fact="0"/>
              <dgm:constr type="t" for="ch" forName="ChildText" refType="h" fact="0.05"/>
              <dgm:constr type="w" for="ch" forName="ChildText" refType="w" fact="0.4134"/>
              <dgm:constr type="h" for="ch" forName="ChildText" refType="h" fact="0.4"/>
              <dgm:constr type="l" for="ch" forName="FinalChildText" refType="w" fact="0"/>
              <dgm:constr type="t" for="ch" forName="FinalChildText" refType="h" fact="0.05"/>
              <dgm:constr type="w" for="ch" forName="FinalChildText" refType="w" fact="0.4134"/>
              <dgm:constr type="h" for="ch" forName="FinalChildText" refType="h" fact="0.4"/>
            </dgm:constrLst>
          </dgm:else>
        </dgm:choose>
        <dgm:choose name="Name9">
          <dgm:if name="Name10" axis="followSib" ptType="node" func="cnt" op="gte" val="1">
            <dgm:layoutNode name="bentUpArrow1" styleLbl="alignImgPlace1">
              <dgm:alg type="sp"/>
              <dgm:choose name="Name11">
                <dgm:if name="Name12" func="var" arg="dir" op="equ" val="norm">
                  <dgm:shape xmlns:r="http://schemas.openxmlformats.org/officeDocument/2006/relationships" rot="90" type="bentUpArrow" r:blip="">
                    <dgm:adjLst>
                      <dgm:adj idx="1" val="0.3284"/>
                      <dgm:adj idx="2" val="0.25"/>
                      <dgm:adj idx="3" val="0.3578"/>
                    </dgm:adjLst>
                  </dgm:shape>
                </dgm:if>
                <dgm:else name="Name13">
                  <dgm:shape xmlns:r="http://schemas.openxmlformats.org/officeDocument/2006/relationships" rot="180" type="bentArrow" r:blip="">
                    <dgm:adjLst>
                      <dgm:adj idx="1" val="0.3284"/>
                      <dgm:adj idx="2" val="0.25"/>
                      <dgm:adj idx="3" val="0.3578"/>
                      <dgm:adj idx="4" val="0"/>
                    </dgm:adjLst>
                  </dgm:shape>
                </dgm:else>
              </dgm:choose>
              <dgm:presOf/>
            </dgm:layoutNode>
          </dgm:if>
          <dgm:else name="Name14"/>
        </dgm:choose>
        <dgm:layoutNode name="ParentText" styleLbl="node1">
          <dgm:varLst>
            <dgm:chMax val="1"/>
            <dgm:chPref val="1"/>
            <dgm:bulletEnabled val="1"/>
          </dgm:varLst>
          <dgm:alg type="tx"/>
          <dgm:shape xmlns:r="http://schemas.openxmlformats.org/officeDocument/2006/relationships" type="roundRect" r:blip="">
            <dgm:adjLst>
              <dgm:adj idx="1" val="0.166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15">
          <dgm:if name="Name16" axis="followSib" ptType="node" func="cnt" op="equ" val="0">
            <dgm:choose name="Name17">
              <dgm:if name="Name18" axis="ch" ptType="node" func="cnt" op="gte" val="1">
                <dgm:layoutNode name="Final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9"/>
            </dgm:choose>
          </dgm:if>
          <dgm:else name="Name20">
            <dgm:layoutNode name="ChildText" styleLbl="revTx">
              <dgm:varLst>
                <dgm:chMax val="0"/>
                <dgm:chPref val="0"/>
                <dgm:bulletEnabled val="1"/>
              </dgm:varLst>
              <dgm:alg type="tx">
                <dgm:param type="stBulletLvl" val="1"/>
                <dgm:param type="txAnchorVertCh" val="mid"/>
                <dgm:param type="parTxLTRAlign" val="l"/>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A8D7DAC-B3FE-204B-991E-EFBE4C355CA0}" type="datetimeFigureOut">
              <a:rPr lang="en-US" smtClean="0"/>
              <a:pPr/>
              <a:t>12/12/20</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94C2BAC-160E-3947-84DC-3FA533AD0F14}" type="slidenum">
              <a:rPr lang="en-US" smtClean="0"/>
              <a:pPr/>
              <a:t>‹#›</a:t>
            </a:fld>
            <a:endParaRPr lang="en-US"/>
          </a:p>
        </p:txBody>
      </p:sp>
    </p:spTree>
    <p:extLst>
      <p:ext uri="{BB962C8B-B14F-4D97-AF65-F5344CB8AC3E}">
        <p14:creationId xmlns:p14="http://schemas.microsoft.com/office/powerpoint/2010/main" val="190869732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847D86F-9B8B-604E-8B68-729D80F4A0F7}" type="datetimeFigureOut">
              <a:rPr lang="en-US" smtClean="0"/>
              <a:pPr/>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dirty="0"/>
          </a:p>
        </p:txBody>
      </p:sp>
    </p:spTree>
    <p:extLst>
      <p:ext uri="{BB962C8B-B14F-4D97-AF65-F5344CB8AC3E}">
        <p14:creationId xmlns:p14="http://schemas.microsoft.com/office/powerpoint/2010/main" val="27393211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7D86F-9B8B-604E-8B68-729D80F4A0F7}" type="datetimeFigureOut">
              <a:rPr lang="en-US" smtClean="0"/>
              <a:pPr/>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189906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9"/>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9"/>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7D86F-9B8B-604E-8B68-729D80F4A0F7}" type="datetimeFigureOut">
              <a:rPr lang="en-US" smtClean="0"/>
              <a:pPr/>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41960600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7D86F-9B8B-604E-8B68-729D80F4A0F7}" type="datetimeFigureOut">
              <a:rPr lang="en-US" smtClean="0"/>
              <a:pPr/>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32851162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4"/>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847D86F-9B8B-604E-8B68-729D80F4A0F7}" type="datetimeFigureOut">
              <a:rPr lang="en-US" smtClean="0"/>
              <a:pPr/>
              <a:t>12/12/20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1665506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847D86F-9B8B-604E-8B68-729D80F4A0F7}" type="datetimeFigureOut">
              <a:rPr lang="en-US" smtClean="0"/>
              <a:pPr/>
              <a:t>12/12/20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3946208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1"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1"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847D86F-9B8B-604E-8B68-729D80F4A0F7}" type="datetimeFigureOut">
              <a:rPr lang="en-US" smtClean="0"/>
              <a:pPr/>
              <a:t>12/12/20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32742646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847D86F-9B8B-604E-8B68-729D80F4A0F7}" type="datetimeFigureOut">
              <a:rPr lang="en-US" smtClean="0"/>
              <a:pPr/>
              <a:t>12/12/20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4057337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847D86F-9B8B-604E-8B68-729D80F4A0F7}" type="datetimeFigureOut">
              <a:rPr lang="en-US" smtClean="0"/>
              <a:pPr/>
              <a:t>12/12/20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1867374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1"/>
            <a:ext cx="5111751"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435101"/>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47D86F-9B8B-604E-8B68-729D80F4A0F7}" type="datetimeFigureOut">
              <a:rPr lang="en-US" smtClean="0"/>
              <a:pPr/>
              <a:t>12/12/20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3815184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9"/>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847D86F-9B8B-604E-8B68-729D80F4A0F7}" type="datetimeFigureOut">
              <a:rPr lang="en-US" smtClean="0"/>
              <a:pPr/>
              <a:t>12/12/20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4A43F1D-A636-7244-B05E-FC59316546DA}" type="slidenum">
              <a:rPr lang="en-US" smtClean="0"/>
              <a:pPr/>
              <a:t>‹#›</a:t>
            </a:fld>
            <a:endParaRPr lang="en-US"/>
          </a:p>
        </p:txBody>
      </p:sp>
    </p:spTree>
    <p:extLst>
      <p:ext uri="{BB962C8B-B14F-4D97-AF65-F5344CB8AC3E}">
        <p14:creationId xmlns:p14="http://schemas.microsoft.com/office/powerpoint/2010/main" val="429084064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847D86F-9B8B-604E-8B68-729D80F4A0F7}" type="datetimeFigureOut">
              <a:rPr lang="en-US" smtClean="0"/>
              <a:pPr/>
              <a:t>12/12/20</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4A43F1D-A636-7244-B05E-FC59316546DA}" type="slidenum">
              <a:rPr lang="en-US" smtClean="0"/>
              <a:pPr/>
              <a:t>‹#›</a:t>
            </a:fld>
            <a:endParaRPr lang="en-US"/>
          </a:p>
        </p:txBody>
      </p:sp>
    </p:spTree>
    <p:extLst>
      <p:ext uri="{BB962C8B-B14F-4D97-AF65-F5344CB8AC3E}">
        <p14:creationId xmlns:p14="http://schemas.microsoft.com/office/powerpoint/2010/main" val="3527768257"/>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xml"/><Relationship Id="rId2" Type="http://schemas.openxmlformats.org/officeDocument/2006/relationships/diagramData" Target="../diagrams/data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1.xml"/><Relationship Id="rId2" Type="http://schemas.openxmlformats.org/officeDocument/2006/relationships/diagramData" Target="../diagrams/data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2.jpeg"/><Relationship Id="rId4" Type="http://schemas.openxmlformats.org/officeDocument/2006/relationships/image" Target="../media/image23.png"/><Relationship Id="rId5" Type="http://schemas.openxmlformats.org/officeDocument/2006/relationships/image" Target="../media/image24.jpeg"/><Relationship Id="rId6" Type="http://schemas.openxmlformats.org/officeDocument/2006/relationships/image" Target="../media/image25.jpeg"/><Relationship Id="rId7" Type="http://schemas.openxmlformats.org/officeDocument/2006/relationships/image" Target="../media/image26.jpeg"/><Relationship Id="rId8" Type="http://schemas.openxmlformats.org/officeDocument/2006/relationships/image" Target="../media/image27.jpeg"/><Relationship Id="rId9" Type="http://schemas.openxmlformats.org/officeDocument/2006/relationships/image" Target="../media/image28.jpeg"/><Relationship Id="rId1" Type="http://schemas.openxmlformats.org/officeDocument/2006/relationships/slideLayout" Target="../slideLayouts/slideLayout2.xml"/><Relationship Id="rId2" Type="http://schemas.openxmlformats.org/officeDocument/2006/relationships/image" Target="../media/image21.jpe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oleObject" Target="file:///\\localhost\Users\anjali\Desktop\SRF_docs\Macintosh%20HD:Users:anjali:Desktop:15_june_18:15_june_DDT:Tables.docx!OLE_LINK7" TargetMode="External"/><Relationship Id="rId4"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oleObject" Target="file:///\\localhost\Users\anjali\Desktop\SRF_docs\Macintosh%20HD:Users:anjali:Desktop:15_june_18:15_june_DDT:Tables.docx!OLE_LINK6" TargetMode="External"/><Relationship Id="rId4" Type="http://schemas.openxmlformats.org/officeDocument/2006/relationships/image" Target="../media/image3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4" Type="http://schemas.openxmlformats.org/officeDocument/2006/relationships/image" Target="../media/image13.png"/><Relationship Id="rId1" Type="http://schemas.microsoft.com/office/2007/relationships/media" Target="file://localhost/Users/anjali/Desktop/SRF_docs/mipepbase_vedio.mov" TargetMode="External"/><Relationship Id="rId2" Type="http://schemas.openxmlformats.org/officeDocument/2006/relationships/video" Target="file://localhost/Users/anjali/Desktop/SRF_docs/mipepbase_vedio.m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p:cNvSpPr/>
          <p:nvPr/>
        </p:nvSpPr>
        <p:spPr>
          <a:xfrm>
            <a:off x="270455" y="128571"/>
            <a:ext cx="8689813" cy="1433736"/>
          </a:xfrm>
          <a:prstGeom prst="rect">
            <a:avLst/>
          </a:prstGeom>
          <a:solidFill>
            <a:schemeClr val="accent3">
              <a:lumMod val="40000"/>
              <a:lumOff val="60000"/>
            </a:schemeClr>
          </a:solidFill>
          <a:ln>
            <a:solidFill>
              <a:srgbClr val="000000"/>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1" name="Picture 10"/>
          <p:cNvPicPr>
            <a:picLocks noChangeAspect="1"/>
          </p:cNvPicPr>
          <p:nvPr/>
        </p:nvPicPr>
        <p:blipFill>
          <a:blip r:embed="rId2"/>
          <a:stretch>
            <a:fillRect/>
          </a:stretch>
        </p:blipFill>
        <p:spPr>
          <a:xfrm>
            <a:off x="270455" y="129341"/>
            <a:ext cx="1341469" cy="1433736"/>
          </a:xfrm>
          <a:prstGeom prst="rect">
            <a:avLst/>
          </a:prstGeom>
          <a:ln>
            <a:solidFill>
              <a:srgbClr val="000000"/>
            </a:solidFill>
          </a:ln>
        </p:spPr>
      </p:pic>
      <p:sp>
        <p:nvSpPr>
          <p:cNvPr id="5" name="TextBox 4"/>
          <p:cNvSpPr txBox="1"/>
          <p:nvPr/>
        </p:nvSpPr>
        <p:spPr>
          <a:xfrm>
            <a:off x="7006421" y="6009101"/>
            <a:ext cx="1953847" cy="646331"/>
          </a:xfrm>
          <a:prstGeom prst="rect">
            <a:avLst/>
          </a:prstGeom>
          <a:noFill/>
        </p:spPr>
        <p:txBody>
          <a:bodyPr wrap="square" rtlCol="0">
            <a:spAutoFit/>
          </a:bodyPr>
          <a:lstStyle/>
          <a:p>
            <a:r>
              <a:rPr lang="en-US" b="1" dirty="0" smtClean="0">
                <a:latin typeface="Times New Roman"/>
                <a:cs typeface="Times New Roman"/>
              </a:rPr>
              <a:t>Presented by:</a:t>
            </a:r>
          </a:p>
          <a:p>
            <a:r>
              <a:rPr lang="en-US" dirty="0" smtClean="0">
                <a:solidFill>
                  <a:srgbClr val="FF0000"/>
                </a:solidFill>
                <a:latin typeface="Times New Roman"/>
                <a:cs typeface="Times New Roman"/>
              </a:rPr>
              <a:t>Anjali Garg</a:t>
            </a:r>
            <a:endParaRPr lang="en-US" dirty="0">
              <a:solidFill>
                <a:srgbClr val="FF0000"/>
              </a:solidFill>
              <a:latin typeface="Times New Roman"/>
              <a:cs typeface="Times New Roman"/>
            </a:endParaRPr>
          </a:p>
        </p:txBody>
      </p:sp>
      <p:sp>
        <p:nvSpPr>
          <p:cNvPr id="12" name="TextBox 11"/>
          <p:cNvSpPr txBox="1"/>
          <p:nvPr/>
        </p:nvSpPr>
        <p:spPr>
          <a:xfrm>
            <a:off x="270455" y="6009101"/>
            <a:ext cx="2362294" cy="646331"/>
          </a:xfrm>
          <a:prstGeom prst="rect">
            <a:avLst/>
          </a:prstGeom>
          <a:noFill/>
        </p:spPr>
        <p:txBody>
          <a:bodyPr wrap="square" rtlCol="0">
            <a:spAutoFit/>
          </a:bodyPr>
          <a:lstStyle/>
          <a:p>
            <a:r>
              <a:rPr lang="en-US" b="1" dirty="0" smtClean="0">
                <a:latin typeface="Times New Roman"/>
                <a:cs typeface="Times New Roman"/>
              </a:rPr>
              <a:t>Supervisor:</a:t>
            </a:r>
          </a:p>
          <a:p>
            <a:r>
              <a:rPr lang="en-US" dirty="0" smtClean="0">
                <a:solidFill>
                  <a:srgbClr val="FF0000"/>
                </a:solidFill>
                <a:latin typeface="Times New Roman"/>
                <a:cs typeface="Times New Roman"/>
              </a:rPr>
              <a:t>Dr. Manish Kumar </a:t>
            </a:r>
            <a:endParaRPr lang="en-US" dirty="0">
              <a:solidFill>
                <a:srgbClr val="FF0000"/>
              </a:solidFill>
              <a:latin typeface="Times New Roman"/>
              <a:cs typeface="Times New Roman"/>
            </a:endParaRPr>
          </a:p>
        </p:txBody>
      </p:sp>
      <p:pic>
        <p:nvPicPr>
          <p:cNvPr id="13" name="Picture 12"/>
          <p:cNvPicPr>
            <a:picLocks noChangeAspect="1"/>
          </p:cNvPicPr>
          <p:nvPr/>
        </p:nvPicPr>
        <p:blipFill>
          <a:blip r:embed="rId3"/>
          <a:stretch>
            <a:fillRect/>
          </a:stretch>
        </p:blipFill>
        <p:spPr>
          <a:xfrm>
            <a:off x="2070521" y="1869562"/>
            <a:ext cx="5340839" cy="3895295"/>
          </a:xfrm>
          <a:prstGeom prst="rect">
            <a:avLst/>
          </a:prstGeom>
          <a:ln>
            <a:solidFill>
              <a:srgbClr val="000000"/>
            </a:solidFill>
          </a:ln>
        </p:spPr>
      </p:pic>
      <p:sp>
        <p:nvSpPr>
          <p:cNvPr id="2" name="TextBox 1"/>
          <p:cNvSpPr txBox="1"/>
          <p:nvPr/>
        </p:nvSpPr>
        <p:spPr>
          <a:xfrm>
            <a:off x="1638895" y="388023"/>
            <a:ext cx="7321373" cy="830997"/>
          </a:xfrm>
          <a:prstGeom prst="rect">
            <a:avLst/>
          </a:prstGeom>
          <a:noFill/>
        </p:spPr>
        <p:txBody>
          <a:bodyPr wrap="square" rtlCol="0">
            <a:spAutoFit/>
          </a:bodyPr>
          <a:lstStyle/>
          <a:p>
            <a:pPr algn="ctr"/>
            <a:r>
              <a:rPr lang="en-IN" sz="2400" b="1" i="1" dirty="0">
                <a:latin typeface="Times New Roman"/>
                <a:cs typeface="Times New Roman"/>
              </a:rPr>
              <a:t>In silico </a:t>
            </a:r>
            <a:r>
              <a:rPr lang="en-IN" sz="2400" b="1" dirty="0">
                <a:latin typeface="Times New Roman"/>
                <a:cs typeface="Times New Roman"/>
              </a:rPr>
              <a:t>analysis of host-pathogen interaction: a case study with molecular mimicry phenomena</a:t>
            </a:r>
            <a:endParaRPr lang="en-US" b="1" dirty="0">
              <a:latin typeface="Times New Roman"/>
              <a:cs typeface="Times New Roman"/>
            </a:endParaRPr>
          </a:p>
        </p:txBody>
      </p:sp>
    </p:spTree>
    <p:extLst>
      <p:ext uri="{BB962C8B-B14F-4D97-AF65-F5344CB8AC3E}">
        <p14:creationId xmlns:p14="http://schemas.microsoft.com/office/powerpoint/2010/main" val="46276339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575355" y="1192586"/>
            <a:ext cx="8066935" cy="4959820"/>
          </a:xfrm>
          <a:prstGeom prst="rect">
            <a:avLst/>
          </a:prstGeom>
          <a:solidFill>
            <a:schemeClr val="accent6">
              <a:lumMod val="20000"/>
              <a:lumOff val="80000"/>
            </a:schemeClr>
          </a:solidFill>
          <a:ln>
            <a:solidFill>
              <a:schemeClr val="tx1"/>
            </a:solidFill>
            <a:prstDash val="dot"/>
          </a:ln>
        </p:spPr>
        <p:txBody>
          <a:bodyPr wrap="square">
            <a:spAutoFit/>
          </a:bodyPr>
          <a:lstStyle/>
          <a:p>
            <a:pPr marL="285750" indent="-285750" algn="just">
              <a:lnSpc>
                <a:spcPct val="130000"/>
              </a:lnSpc>
              <a:buFont typeface="Wingdings" charset="2"/>
              <a:buChar char="ü"/>
            </a:pPr>
            <a:r>
              <a:rPr lang="en-US" sz="1600" dirty="0">
                <a:latin typeface="Times New Roman"/>
                <a:cs typeface="Times New Roman"/>
              </a:rPr>
              <a:t>T</a:t>
            </a:r>
            <a:r>
              <a:rPr lang="en-US" sz="1600" dirty="0" smtClean="0">
                <a:latin typeface="Times New Roman"/>
                <a:cs typeface="Times New Roman"/>
              </a:rPr>
              <a:t>he </a:t>
            </a:r>
            <a:r>
              <a:rPr lang="en-US" sz="1600" dirty="0">
                <a:latin typeface="Times New Roman"/>
                <a:cs typeface="Times New Roman"/>
              </a:rPr>
              <a:t>role of molecular mimicry in microbial pathogenesis has not been conducted for most of the pathogens, except for a few fragmentary studies. </a:t>
            </a:r>
            <a:endParaRPr lang="en-US" sz="1600" dirty="0" smtClean="0">
              <a:latin typeface="Times New Roman"/>
              <a:cs typeface="Times New Roman"/>
            </a:endParaRPr>
          </a:p>
          <a:p>
            <a:pPr algn="just">
              <a:lnSpc>
                <a:spcPct val="130000"/>
              </a:lnSpc>
            </a:pPr>
            <a:endParaRPr lang="en-US" sz="1600" dirty="0" smtClean="0">
              <a:latin typeface="Times New Roman"/>
              <a:cs typeface="Times New Roman"/>
            </a:endParaRPr>
          </a:p>
          <a:p>
            <a:pPr algn="just">
              <a:lnSpc>
                <a:spcPct val="130000"/>
              </a:lnSpc>
            </a:pPr>
            <a:r>
              <a:rPr lang="en-US" sz="1600" b="1" dirty="0" smtClean="0">
                <a:latin typeface="Times New Roman"/>
                <a:cs typeface="Times New Roman"/>
              </a:rPr>
              <a:t>For example:</a:t>
            </a:r>
          </a:p>
          <a:p>
            <a:pPr algn="just">
              <a:lnSpc>
                <a:spcPct val="130000"/>
              </a:lnSpc>
            </a:pPr>
            <a:r>
              <a:rPr lang="en-US" sz="1600" dirty="0" smtClean="0">
                <a:latin typeface="Times New Roman"/>
                <a:cs typeface="Times New Roman"/>
              </a:rPr>
              <a:t>	-Group </a:t>
            </a:r>
            <a:r>
              <a:rPr lang="en-US" sz="1600" dirty="0">
                <a:latin typeface="Times New Roman"/>
                <a:cs typeface="Times New Roman"/>
              </a:rPr>
              <a:t>A </a:t>
            </a:r>
            <a:r>
              <a:rPr lang="en-US" sz="1600" i="1" dirty="0">
                <a:latin typeface="Times New Roman"/>
                <a:cs typeface="Times New Roman"/>
              </a:rPr>
              <a:t>Streptococcus </a:t>
            </a:r>
            <a:r>
              <a:rPr lang="en-US" sz="1600" dirty="0">
                <a:latin typeface="Times New Roman"/>
                <a:cs typeface="Times New Roman"/>
              </a:rPr>
              <a:t>and</a:t>
            </a:r>
            <a:r>
              <a:rPr lang="en-US" sz="1600" i="1" dirty="0">
                <a:latin typeface="Times New Roman"/>
                <a:cs typeface="Times New Roman"/>
              </a:rPr>
              <a:t> </a:t>
            </a:r>
            <a:r>
              <a:rPr lang="en-US" sz="1600" dirty="0">
                <a:latin typeface="Times New Roman"/>
                <a:cs typeface="Times New Roman"/>
              </a:rPr>
              <a:t>group B </a:t>
            </a:r>
            <a:r>
              <a:rPr lang="en-US" sz="1600" i="1" dirty="0">
                <a:latin typeface="Times New Roman"/>
                <a:cs typeface="Times New Roman"/>
              </a:rPr>
              <a:t>Neisseria meningitides</a:t>
            </a:r>
            <a:r>
              <a:rPr lang="en-US" sz="1600" dirty="0">
                <a:latin typeface="Times New Roman"/>
                <a:cs typeface="Times New Roman"/>
              </a:rPr>
              <a:t> </a:t>
            </a:r>
            <a:r>
              <a:rPr lang="en-US" sz="1600" dirty="0" smtClean="0">
                <a:latin typeface="Times New Roman"/>
                <a:cs typeface="Times New Roman"/>
              </a:rPr>
              <a:t>use molecular mimicry to 	prevent induction of pathogen-specific immune response.</a:t>
            </a:r>
          </a:p>
          <a:p>
            <a:pPr algn="just">
              <a:lnSpc>
                <a:spcPct val="130000"/>
              </a:lnSpc>
            </a:pPr>
            <a:endParaRPr lang="en-US" sz="1600" dirty="0" smtClean="0">
              <a:latin typeface="Times New Roman"/>
              <a:cs typeface="Times New Roman"/>
            </a:endParaRPr>
          </a:p>
          <a:p>
            <a:pPr lvl="1" algn="just">
              <a:lnSpc>
                <a:spcPct val="130000"/>
              </a:lnSpc>
            </a:pPr>
            <a:r>
              <a:rPr lang="en-US" sz="1600" dirty="0" smtClean="0">
                <a:latin typeface="Times New Roman"/>
                <a:cs typeface="Times New Roman"/>
              </a:rPr>
              <a:t>-Autoantibodies responsible for wegener's granulomatosis and systemic lupus erythematosus have been observed in nearly half of the patients suffering from tuberculosis (TB). </a:t>
            </a:r>
          </a:p>
          <a:p>
            <a:pPr lvl="1" algn="just">
              <a:lnSpc>
                <a:spcPct val="130000"/>
              </a:lnSpc>
            </a:pPr>
            <a:endParaRPr lang="en-US" sz="1600" dirty="0" smtClean="0">
              <a:latin typeface="Times New Roman"/>
              <a:cs typeface="Times New Roman"/>
            </a:endParaRPr>
          </a:p>
          <a:p>
            <a:pPr marL="285750" indent="-285750" algn="just">
              <a:lnSpc>
                <a:spcPct val="130000"/>
              </a:lnSpc>
              <a:buFont typeface="Wingdings" charset="2"/>
              <a:buChar char="ü"/>
            </a:pPr>
            <a:r>
              <a:rPr lang="en-US" sz="1600" dirty="0" smtClean="0">
                <a:latin typeface="Times New Roman"/>
                <a:cs typeface="Times New Roman"/>
              </a:rPr>
              <a:t>Analysis </a:t>
            </a:r>
            <a:r>
              <a:rPr lang="en-US" sz="1600" dirty="0">
                <a:latin typeface="Times New Roman"/>
                <a:cs typeface="Times New Roman"/>
              </a:rPr>
              <a:t>of differential gene expression among TB patients and patients with autoimmune or infectious diseases indicated that a combination of infection and autoimmune disease signatures could explain 96.7% of the differentially expressed TB signatures (Clayton, K., et al. (2017).</a:t>
            </a:r>
          </a:p>
        </p:txBody>
      </p:sp>
      <p:sp>
        <p:nvSpPr>
          <p:cNvPr id="9" name="Title 1"/>
          <p:cNvSpPr txBox="1">
            <a:spLocks/>
          </p:cNvSpPr>
          <p:nvPr/>
        </p:nvSpPr>
        <p:spPr>
          <a:xfrm>
            <a:off x="391936" y="303432"/>
            <a:ext cx="8486020" cy="607231"/>
          </a:xfrm>
          <a:prstGeom prst="rect">
            <a:avLst/>
          </a:prstGeom>
          <a:solidFill>
            <a:srgbClr val="D7E4BD"/>
          </a:solidFill>
          <a:ln>
            <a:solidFill>
              <a:schemeClr val="tx1"/>
            </a:solidFill>
            <a:prstDash val="dot"/>
          </a:ln>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i="1" dirty="0">
                <a:solidFill>
                  <a:srgbClr val="000000"/>
                </a:solidFill>
                <a:latin typeface="Times New Roman"/>
                <a:cs typeface="Times New Roman"/>
              </a:rPr>
              <a:t>Study 2</a:t>
            </a:r>
            <a:r>
              <a:rPr lang="en-US" sz="3200" b="1" i="1" dirty="0">
                <a:solidFill>
                  <a:srgbClr val="000090"/>
                </a:solidFill>
                <a:latin typeface="Times New Roman"/>
                <a:cs typeface="Times New Roman"/>
              </a:rPr>
              <a:t>: Using molecular mimicry-inducing pathways of pathogens as novel drug targets</a:t>
            </a:r>
          </a:p>
        </p:txBody>
      </p:sp>
    </p:spTree>
    <p:extLst>
      <p:ext uri="{BB962C8B-B14F-4D97-AF65-F5344CB8AC3E}">
        <p14:creationId xmlns:p14="http://schemas.microsoft.com/office/powerpoint/2010/main" val="14393804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1.jpg"/>
          <p:cNvPicPr>
            <a:picLocks noChangeAspect="1"/>
          </p:cNvPicPr>
          <p:nvPr/>
        </p:nvPicPr>
        <p:blipFill rotWithShape="1">
          <a:blip r:embed="rId2">
            <a:extLst>
              <a:ext uri="{28A0092B-C50C-407E-A947-70E740481C1C}">
                <a14:useLocalDpi xmlns:a14="http://schemas.microsoft.com/office/drawing/2010/main" val="0"/>
              </a:ext>
            </a:extLst>
          </a:blip>
          <a:srcRect r="7478"/>
          <a:stretch/>
        </p:blipFill>
        <p:spPr>
          <a:xfrm>
            <a:off x="2881923" y="117230"/>
            <a:ext cx="6164385" cy="6633308"/>
          </a:xfrm>
          <a:prstGeom prst="rect">
            <a:avLst/>
          </a:prstGeom>
          <a:ln>
            <a:solidFill>
              <a:schemeClr val="tx1"/>
            </a:solidFill>
          </a:ln>
        </p:spPr>
      </p:pic>
      <p:graphicFrame>
        <p:nvGraphicFramePr>
          <p:cNvPr id="7" name="Diagram 6"/>
          <p:cNvGraphicFramePr/>
          <p:nvPr>
            <p:extLst>
              <p:ext uri="{D42A27DB-BD31-4B8C-83A1-F6EECF244321}">
                <p14:modId xmlns:p14="http://schemas.microsoft.com/office/powerpoint/2010/main" val="4003735916"/>
              </p:ext>
            </p:extLst>
          </p:nvPr>
        </p:nvGraphicFramePr>
        <p:xfrm>
          <a:off x="703384" y="654540"/>
          <a:ext cx="3575539" cy="614484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7"/>
          <p:cNvSpPr txBox="1"/>
          <p:nvPr/>
        </p:nvSpPr>
        <p:spPr>
          <a:xfrm>
            <a:off x="207041" y="1113697"/>
            <a:ext cx="433895" cy="307777"/>
          </a:xfrm>
          <a:prstGeom prst="rect">
            <a:avLst/>
          </a:prstGeom>
          <a:noFill/>
        </p:spPr>
        <p:txBody>
          <a:bodyPr wrap="none" rtlCol="0">
            <a:spAutoFit/>
          </a:bodyPr>
          <a:lstStyle/>
          <a:p>
            <a:r>
              <a:rPr lang="en-US" sz="1400" b="1" dirty="0" smtClean="0">
                <a:latin typeface="Times New Roman"/>
                <a:cs typeface="Times New Roman"/>
              </a:rPr>
              <a:t>(A)</a:t>
            </a:r>
            <a:endParaRPr lang="en-US" sz="1400" b="1" dirty="0">
              <a:latin typeface="Times New Roman"/>
              <a:cs typeface="Times New Roman"/>
            </a:endParaRPr>
          </a:p>
        </p:txBody>
      </p:sp>
      <p:sp>
        <p:nvSpPr>
          <p:cNvPr id="9" name="TextBox 8"/>
          <p:cNvSpPr txBox="1"/>
          <p:nvPr/>
        </p:nvSpPr>
        <p:spPr>
          <a:xfrm>
            <a:off x="216947" y="3410486"/>
            <a:ext cx="423989" cy="307777"/>
          </a:xfrm>
          <a:prstGeom prst="rect">
            <a:avLst/>
          </a:prstGeom>
          <a:noFill/>
        </p:spPr>
        <p:txBody>
          <a:bodyPr wrap="none" rtlCol="0">
            <a:spAutoFit/>
          </a:bodyPr>
          <a:lstStyle/>
          <a:p>
            <a:r>
              <a:rPr lang="en-US" sz="1400" b="1" dirty="0" smtClean="0">
                <a:latin typeface="Times New Roman"/>
                <a:cs typeface="Times New Roman"/>
              </a:rPr>
              <a:t>(B)</a:t>
            </a:r>
            <a:endParaRPr lang="en-US" sz="1400" b="1" dirty="0">
              <a:latin typeface="Times New Roman"/>
              <a:cs typeface="Times New Roman"/>
            </a:endParaRPr>
          </a:p>
        </p:txBody>
      </p:sp>
      <p:sp>
        <p:nvSpPr>
          <p:cNvPr id="10" name="TextBox 9"/>
          <p:cNvSpPr txBox="1"/>
          <p:nvPr/>
        </p:nvSpPr>
        <p:spPr>
          <a:xfrm>
            <a:off x="207041" y="6047154"/>
            <a:ext cx="433895" cy="307777"/>
          </a:xfrm>
          <a:prstGeom prst="rect">
            <a:avLst/>
          </a:prstGeom>
          <a:noFill/>
        </p:spPr>
        <p:txBody>
          <a:bodyPr wrap="none" rtlCol="0">
            <a:spAutoFit/>
          </a:bodyPr>
          <a:lstStyle/>
          <a:p>
            <a:r>
              <a:rPr lang="en-US" sz="1400" b="1" dirty="0" smtClean="0">
                <a:latin typeface="Times New Roman"/>
                <a:cs typeface="Times New Roman"/>
              </a:rPr>
              <a:t>(</a:t>
            </a:r>
            <a:r>
              <a:rPr lang="en-US" sz="1400" b="1" dirty="0">
                <a:latin typeface="Times New Roman"/>
                <a:cs typeface="Times New Roman"/>
              </a:rPr>
              <a:t>C</a:t>
            </a:r>
            <a:r>
              <a:rPr lang="en-US" sz="1400" b="1" dirty="0" smtClean="0">
                <a:latin typeface="Times New Roman"/>
                <a:cs typeface="Times New Roman"/>
              </a:rPr>
              <a:t>)</a:t>
            </a:r>
            <a:endParaRPr lang="en-US" sz="1400" b="1" dirty="0">
              <a:latin typeface="Times New Roman"/>
              <a:cs typeface="Times New Roman"/>
            </a:endParaRPr>
          </a:p>
        </p:txBody>
      </p:sp>
      <p:sp>
        <p:nvSpPr>
          <p:cNvPr id="12" name="Wave 11"/>
          <p:cNvSpPr/>
          <p:nvPr/>
        </p:nvSpPr>
        <p:spPr>
          <a:xfrm>
            <a:off x="207041" y="38387"/>
            <a:ext cx="2381805" cy="860382"/>
          </a:xfrm>
          <a:prstGeom prst="wave">
            <a:avLst>
              <a:gd name="adj1" fmla="val 12500"/>
              <a:gd name="adj2" fmla="val -62"/>
            </a:avLst>
          </a:prstGeom>
          <a:ln>
            <a:solidFill>
              <a:srgbClr val="000000"/>
            </a:solidFill>
          </a:ln>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14" name="Rectangle 13"/>
          <p:cNvSpPr/>
          <p:nvPr/>
        </p:nvSpPr>
        <p:spPr>
          <a:xfrm>
            <a:off x="450645" y="156996"/>
            <a:ext cx="2004547" cy="584776"/>
          </a:xfrm>
          <a:prstGeom prst="rect">
            <a:avLst/>
          </a:prstGeom>
        </p:spPr>
        <p:txBody>
          <a:bodyPr wrap="square">
            <a:prstTxWarp prst="textWave1">
              <a:avLst/>
            </a:prstTxWarp>
            <a:spAutoFit/>
          </a:bodyPr>
          <a:lstStyle/>
          <a:p>
            <a:r>
              <a:rPr lang="en-US" sz="1600" i="1" dirty="0">
                <a:solidFill>
                  <a:srgbClr val="FF0000"/>
                </a:solidFill>
                <a:latin typeface="Times New Roman"/>
                <a:cs typeface="Times New Roman"/>
              </a:rPr>
              <a:t>The </a:t>
            </a:r>
            <a:r>
              <a:rPr lang="en-US" sz="1600" i="1" dirty="0" smtClean="0">
                <a:solidFill>
                  <a:srgbClr val="FF0000"/>
                </a:solidFill>
                <a:latin typeface="Times New Roman"/>
                <a:cs typeface="Times New Roman"/>
              </a:rPr>
              <a:t>overall schema </a:t>
            </a:r>
            <a:r>
              <a:rPr lang="en-US" sz="1600" i="1" dirty="0">
                <a:solidFill>
                  <a:srgbClr val="FF0000"/>
                </a:solidFill>
                <a:latin typeface="Times New Roman"/>
                <a:cs typeface="Times New Roman"/>
              </a:rPr>
              <a:t>of drug </a:t>
            </a:r>
            <a:r>
              <a:rPr lang="en-US" sz="1600" i="1" dirty="0" smtClean="0">
                <a:solidFill>
                  <a:srgbClr val="FF0000"/>
                </a:solidFill>
                <a:latin typeface="Times New Roman"/>
                <a:cs typeface="Times New Roman"/>
              </a:rPr>
              <a:t>repurposing</a:t>
            </a:r>
            <a:endParaRPr lang="en-US" sz="1600" i="1" dirty="0">
              <a:solidFill>
                <a:srgbClr val="FF0000"/>
              </a:solidFill>
              <a:latin typeface="Times New Roman"/>
              <a:cs typeface="Times New Roman"/>
            </a:endParaRPr>
          </a:p>
        </p:txBody>
      </p:sp>
    </p:spTree>
    <p:extLst>
      <p:ext uri="{BB962C8B-B14F-4D97-AF65-F5344CB8AC3E}">
        <p14:creationId xmlns:p14="http://schemas.microsoft.com/office/powerpoint/2010/main" val="1076587413"/>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lide1.jpg"/>
          <p:cNvPicPr>
            <a:picLocks noChangeAspect="1"/>
          </p:cNvPicPr>
          <p:nvPr/>
        </p:nvPicPr>
        <p:blipFill rotWithShape="1">
          <a:blip r:embed="rId2">
            <a:extLst>
              <a:ext uri="{28A0092B-C50C-407E-A947-70E740481C1C}">
                <a14:useLocalDpi xmlns:a14="http://schemas.microsoft.com/office/drawing/2010/main" val="0"/>
              </a:ext>
            </a:extLst>
          </a:blip>
          <a:srcRect r="7478" b="67106"/>
          <a:stretch/>
        </p:blipFill>
        <p:spPr>
          <a:xfrm>
            <a:off x="2475222" y="316909"/>
            <a:ext cx="6164385" cy="2434521"/>
          </a:xfrm>
          <a:prstGeom prst="rect">
            <a:avLst/>
          </a:prstGeom>
          <a:ln>
            <a:solidFill>
              <a:schemeClr val="tx1"/>
            </a:solidFill>
          </a:ln>
        </p:spPr>
      </p:pic>
      <p:sp>
        <p:nvSpPr>
          <p:cNvPr id="11" name="TextBox 10"/>
          <p:cNvSpPr txBox="1"/>
          <p:nvPr/>
        </p:nvSpPr>
        <p:spPr>
          <a:xfrm>
            <a:off x="682171" y="2935109"/>
            <a:ext cx="1336592" cy="400093"/>
          </a:xfrm>
          <a:prstGeom prst="rect">
            <a:avLst/>
          </a:prstGeom>
          <a:noFill/>
          <a:ln>
            <a:solidFill>
              <a:srgbClr val="000000"/>
            </a:solidFill>
          </a:ln>
        </p:spPr>
        <p:txBody>
          <a:bodyPr wrap="square" lIns="91422" tIns="45712" rIns="91422" bIns="45712" rtlCol="0">
            <a:spAutoFit/>
          </a:bodyPr>
          <a:lstStyle/>
          <a:p>
            <a:r>
              <a:rPr lang="en-IN" sz="2000" b="1" dirty="0">
                <a:solidFill>
                  <a:srgbClr val="FF0000"/>
                </a:solidFill>
                <a:latin typeface="Times New Roman" pitchFamily="18" charset="0"/>
                <a:cs typeface="Times New Roman" pitchFamily="18" charset="0"/>
              </a:rPr>
              <a:t>STEP:1</a:t>
            </a:r>
          </a:p>
        </p:txBody>
      </p:sp>
      <p:sp>
        <p:nvSpPr>
          <p:cNvPr id="13" name="Rectangle 12"/>
          <p:cNvSpPr/>
          <p:nvPr/>
        </p:nvSpPr>
        <p:spPr>
          <a:xfrm>
            <a:off x="289908" y="3612193"/>
            <a:ext cx="2753658" cy="553982"/>
          </a:xfrm>
          <a:prstGeom prst="rect">
            <a:avLst/>
          </a:prstGeom>
        </p:spPr>
        <p:txBody>
          <a:bodyPr wrap="square" lIns="91422" tIns="45712" rIns="91422" bIns="45712">
            <a:spAutoFit/>
          </a:bodyPr>
          <a:lstStyle/>
          <a:p>
            <a:pPr algn="just"/>
            <a:r>
              <a:rPr lang="en-IN" sz="1500" b="1" i="1" dirty="0" smtClean="0">
                <a:latin typeface="Times New Roman" pitchFamily="18" charset="0"/>
                <a:cs typeface="Times New Roman" pitchFamily="18" charset="0"/>
              </a:rPr>
              <a:t>Compilation </a:t>
            </a:r>
            <a:r>
              <a:rPr lang="en-IN" sz="1500" b="1" i="1" dirty="0">
                <a:latin typeface="Times New Roman" pitchFamily="18" charset="0"/>
                <a:cs typeface="Times New Roman" pitchFamily="18" charset="0"/>
              </a:rPr>
              <a:t>of experimentally </a:t>
            </a:r>
            <a:endParaRPr lang="en-IN" sz="1500" b="1" i="1" dirty="0" smtClean="0">
              <a:latin typeface="Times New Roman" pitchFamily="18" charset="0"/>
              <a:cs typeface="Times New Roman" pitchFamily="18" charset="0"/>
            </a:endParaRPr>
          </a:p>
          <a:p>
            <a:pPr algn="just"/>
            <a:r>
              <a:rPr lang="en-IN" sz="1500" b="1" i="1" dirty="0" smtClean="0">
                <a:latin typeface="Times New Roman" pitchFamily="18" charset="0"/>
                <a:cs typeface="Times New Roman" pitchFamily="18" charset="0"/>
              </a:rPr>
              <a:t>verified </a:t>
            </a:r>
            <a:r>
              <a:rPr lang="en-IN" sz="1500" b="1" i="1" dirty="0">
                <a:latin typeface="Times New Roman" pitchFamily="18" charset="0"/>
                <a:cs typeface="Times New Roman" pitchFamily="18" charset="0"/>
              </a:rPr>
              <a:t>Mycobacterial </a:t>
            </a:r>
            <a:r>
              <a:rPr lang="en-IN" sz="1500" b="1" i="1" dirty="0" smtClean="0">
                <a:latin typeface="Times New Roman" pitchFamily="18" charset="0"/>
                <a:cs typeface="Times New Roman" pitchFamily="18" charset="0"/>
              </a:rPr>
              <a:t>proteins</a:t>
            </a:r>
            <a:endParaRPr lang="en-IN" sz="1500" b="1" i="1" dirty="0">
              <a:latin typeface="Times New Roman" pitchFamily="18" charset="0"/>
              <a:cs typeface="Times New Roman" pitchFamily="18" charset="0"/>
            </a:endParaRPr>
          </a:p>
        </p:txBody>
      </p:sp>
      <p:sp>
        <p:nvSpPr>
          <p:cNvPr id="15" name="TextBox 14"/>
          <p:cNvSpPr txBox="1"/>
          <p:nvPr/>
        </p:nvSpPr>
        <p:spPr>
          <a:xfrm>
            <a:off x="406168" y="4475047"/>
            <a:ext cx="2521138" cy="1600422"/>
          </a:xfrm>
          <a:prstGeom prst="rect">
            <a:avLst/>
          </a:prstGeom>
          <a:noFill/>
          <a:ln>
            <a:solidFill>
              <a:srgbClr val="000000"/>
            </a:solidFill>
          </a:ln>
        </p:spPr>
        <p:txBody>
          <a:bodyPr wrap="square" lIns="91422" tIns="45712" rIns="91422" bIns="45712" rtlCol="0">
            <a:spAutoFit/>
          </a:bodyPr>
          <a:lstStyle/>
          <a:p>
            <a:pPr>
              <a:buFont typeface="Arial" pitchFamily="34" charset="0"/>
              <a:buChar char="•"/>
            </a:pPr>
            <a:r>
              <a:rPr lang="en-US" sz="1400" dirty="0" smtClean="0">
                <a:latin typeface="Times New Roman"/>
                <a:cs typeface="Times New Roman"/>
              </a:rPr>
              <a:t>Data was collected from </a:t>
            </a:r>
            <a:r>
              <a:rPr lang="en-US" sz="1400" dirty="0" err="1" smtClean="0">
                <a:latin typeface="Times New Roman"/>
                <a:cs typeface="Times New Roman"/>
              </a:rPr>
              <a:t>miPepBase</a:t>
            </a:r>
            <a:r>
              <a:rPr lang="en-US" sz="1400" dirty="0" smtClean="0">
                <a:latin typeface="Times New Roman"/>
                <a:cs typeface="Times New Roman"/>
              </a:rPr>
              <a:t> database.</a:t>
            </a:r>
          </a:p>
          <a:p>
            <a:pPr>
              <a:buFont typeface="Arial" pitchFamily="34" charset="0"/>
              <a:buChar char="•"/>
            </a:pPr>
            <a:endParaRPr lang="en-US" sz="1400" dirty="0" smtClean="0">
              <a:latin typeface="Times New Roman"/>
              <a:cs typeface="Times New Roman"/>
            </a:endParaRPr>
          </a:p>
          <a:p>
            <a:r>
              <a:rPr lang="en-US" sz="1400" b="1" dirty="0" smtClean="0">
                <a:solidFill>
                  <a:srgbClr val="3366FF"/>
                </a:solidFill>
                <a:latin typeface="Times New Roman"/>
                <a:cs typeface="Times New Roman"/>
              </a:rPr>
              <a:t>RESULT: </a:t>
            </a:r>
            <a:r>
              <a:rPr lang="en-US" sz="1400" dirty="0" smtClean="0">
                <a:latin typeface="Times New Roman"/>
                <a:cs typeface="Times New Roman"/>
              </a:rPr>
              <a:t>We found </a:t>
            </a:r>
            <a:r>
              <a:rPr lang="en-US" sz="1400" dirty="0">
                <a:latin typeface="Times New Roman"/>
                <a:cs typeface="Times New Roman"/>
              </a:rPr>
              <a:t>25 events, 20 distinct proteins of </a:t>
            </a:r>
            <a:r>
              <a:rPr lang="en-US" sz="1400" dirty="0" smtClean="0">
                <a:latin typeface="Times New Roman"/>
                <a:cs typeface="Times New Roman"/>
              </a:rPr>
              <a:t>related to </a:t>
            </a:r>
            <a:r>
              <a:rPr lang="en-US" sz="1400" i="1" dirty="0" smtClean="0">
                <a:latin typeface="Times New Roman"/>
                <a:cs typeface="Times New Roman"/>
              </a:rPr>
              <a:t>Mycobacterium </a:t>
            </a:r>
            <a:r>
              <a:rPr lang="en-US" sz="1400" i="1" dirty="0" err="1" smtClean="0">
                <a:latin typeface="Times New Roman"/>
                <a:cs typeface="Times New Roman"/>
              </a:rPr>
              <a:t>spp</a:t>
            </a:r>
            <a:r>
              <a:rPr lang="en-IN" sz="1400" dirty="0" smtClean="0">
                <a:latin typeface="Times New Roman"/>
                <a:cs typeface="Times New Roman"/>
              </a:rPr>
              <a:t>., </a:t>
            </a:r>
            <a:r>
              <a:rPr lang="en-US" sz="1400" dirty="0" smtClean="0">
                <a:latin typeface="Times New Roman"/>
                <a:cs typeface="Times New Roman"/>
              </a:rPr>
              <a:t>using “mycobacterium” keyword.</a:t>
            </a:r>
          </a:p>
        </p:txBody>
      </p:sp>
      <p:sp>
        <p:nvSpPr>
          <p:cNvPr id="16" name="TextBox 15"/>
          <p:cNvSpPr txBox="1"/>
          <p:nvPr/>
        </p:nvSpPr>
        <p:spPr>
          <a:xfrm>
            <a:off x="4078313" y="2930283"/>
            <a:ext cx="1201241" cy="400093"/>
          </a:xfrm>
          <a:prstGeom prst="rect">
            <a:avLst/>
          </a:prstGeom>
          <a:noFill/>
          <a:ln>
            <a:solidFill>
              <a:srgbClr val="000000"/>
            </a:solidFill>
          </a:ln>
        </p:spPr>
        <p:txBody>
          <a:bodyPr wrap="square" lIns="91422" tIns="45712" rIns="91422" bIns="45712" rtlCol="0">
            <a:spAutoFit/>
          </a:bodyPr>
          <a:lstStyle/>
          <a:p>
            <a:r>
              <a:rPr lang="en-IN" sz="2000" b="1" dirty="0">
                <a:solidFill>
                  <a:srgbClr val="FF0000"/>
                </a:solidFill>
                <a:latin typeface="Times New Roman"/>
                <a:cs typeface="Times New Roman"/>
              </a:rPr>
              <a:t>STEP: 2</a:t>
            </a:r>
          </a:p>
        </p:txBody>
      </p:sp>
      <p:sp>
        <p:nvSpPr>
          <p:cNvPr id="17" name="Rectangle 16"/>
          <p:cNvSpPr/>
          <p:nvPr/>
        </p:nvSpPr>
        <p:spPr>
          <a:xfrm>
            <a:off x="3504353" y="3549555"/>
            <a:ext cx="2497056" cy="784814"/>
          </a:xfrm>
          <a:prstGeom prst="rect">
            <a:avLst/>
          </a:prstGeom>
        </p:spPr>
        <p:txBody>
          <a:bodyPr wrap="square" lIns="91422" tIns="45712" rIns="91422" bIns="45712">
            <a:spAutoFit/>
          </a:bodyPr>
          <a:lstStyle/>
          <a:p>
            <a:pPr algn="just"/>
            <a:r>
              <a:rPr lang="en-IN" sz="1500" b="1" i="1" dirty="0">
                <a:latin typeface="Times New Roman"/>
                <a:cs typeface="Times New Roman"/>
              </a:rPr>
              <a:t>Searching for </a:t>
            </a:r>
            <a:r>
              <a:rPr lang="en-US" sz="1500" b="1" i="1" dirty="0">
                <a:latin typeface="Times New Roman"/>
                <a:cs typeface="Times New Roman"/>
              </a:rPr>
              <a:t>interaction partners of pathogen’s proteins (</a:t>
            </a:r>
            <a:r>
              <a:rPr lang="en-US" sz="1500" b="1" i="1" dirty="0" smtClean="0">
                <a:latin typeface="Times New Roman"/>
                <a:cs typeface="Times New Roman"/>
              </a:rPr>
              <a:t>IPPP)</a:t>
            </a:r>
            <a:endParaRPr lang="en-IN" sz="1500" b="1" i="1" dirty="0">
              <a:latin typeface="Times New Roman"/>
              <a:cs typeface="Times New Roman"/>
            </a:endParaRPr>
          </a:p>
        </p:txBody>
      </p:sp>
      <p:sp>
        <p:nvSpPr>
          <p:cNvPr id="18" name="TextBox 17"/>
          <p:cNvSpPr txBox="1"/>
          <p:nvPr/>
        </p:nvSpPr>
        <p:spPr>
          <a:xfrm>
            <a:off x="3504353" y="4475047"/>
            <a:ext cx="2598204" cy="1284438"/>
          </a:xfrm>
          <a:prstGeom prst="rect">
            <a:avLst/>
          </a:prstGeom>
          <a:noFill/>
          <a:ln>
            <a:solidFill>
              <a:srgbClr val="000000"/>
            </a:solidFill>
          </a:ln>
        </p:spPr>
        <p:txBody>
          <a:bodyPr wrap="square" lIns="91422" tIns="45712" rIns="91422" bIns="45712" rtlCol="0">
            <a:spAutoFit/>
          </a:bodyPr>
          <a:lstStyle/>
          <a:p>
            <a:pPr>
              <a:lnSpc>
                <a:spcPct val="140000"/>
              </a:lnSpc>
            </a:pPr>
            <a:r>
              <a:rPr lang="en-US" sz="1400" dirty="0" smtClean="0">
                <a:latin typeface="Times New Roman"/>
                <a:cs typeface="Times New Roman"/>
              </a:rPr>
              <a:t>Using </a:t>
            </a:r>
            <a:r>
              <a:rPr lang="en-US" sz="1400" dirty="0">
                <a:latin typeface="Times New Roman"/>
                <a:cs typeface="Times New Roman"/>
              </a:rPr>
              <a:t>STRING, of the 19 path-proteins, we were able to find interacting partners for 16 </a:t>
            </a:r>
            <a:r>
              <a:rPr lang="en-US" sz="1400" dirty="0" smtClean="0">
                <a:latin typeface="Times New Roman"/>
                <a:cs typeface="Times New Roman"/>
              </a:rPr>
              <a:t>proteins</a:t>
            </a:r>
            <a:r>
              <a:rPr lang="en-US" sz="1400" dirty="0">
                <a:latin typeface="Times New Roman"/>
                <a:cs typeface="Times New Roman"/>
              </a:rPr>
              <a:t> </a:t>
            </a:r>
            <a:r>
              <a:rPr lang="en-US" sz="1400" dirty="0" smtClean="0">
                <a:latin typeface="Times New Roman"/>
                <a:cs typeface="Times New Roman"/>
              </a:rPr>
              <a:t>(</a:t>
            </a:r>
            <a:r>
              <a:rPr lang="en-US" sz="1400" dirty="0">
                <a:latin typeface="Times New Roman"/>
                <a:cs typeface="Times New Roman"/>
              </a:rPr>
              <a:t>scored ≥0.4. </a:t>
            </a:r>
            <a:r>
              <a:rPr lang="en-US" sz="1400" dirty="0" smtClean="0">
                <a:latin typeface="Times New Roman"/>
                <a:cs typeface="Times New Roman"/>
              </a:rPr>
              <a:t>). </a:t>
            </a:r>
            <a:endParaRPr lang="en-US" sz="1400" dirty="0">
              <a:latin typeface="Times New Roman"/>
              <a:cs typeface="Times New Roman"/>
            </a:endParaRPr>
          </a:p>
        </p:txBody>
      </p:sp>
      <p:sp>
        <p:nvSpPr>
          <p:cNvPr id="19" name="TextBox 18"/>
          <p:cNvSpPr txBox="1"/>
          <p:nvPr/>
        </p:nvSpPr>
        <p:spPr>
          <a:xfrm>
            <a:off x="7102791" y="2935109"/>
            <a:ext cx="1101381" cy="400093"/>
          </a:xfrm>
          <a:prstGeom prst="rect">
            <a:avLst/>
          </a:prstGeom>
          <a:noFill/>
          <a:ln>
            <a:solidFill>
              <a:srgbClr val="000000"/>
            </a:solidFill>
          </a:ln>
        </p:spPr>
        <p:txBody>
          <a:bodyPr wrap="square" lIns="91422" tIns="45712" rIns="91422" bIns="45712" rtlCol="0">
            <a:spAutoFit/>
          </a:bodyPr>
          <a:lstStyle>
            <a:defPPr>
              <a:defRPr lang="en-US"/>
            </a:defPPr>
            <a:lvl1pPr>
              <a:defRPr sz="2000" b="1">
                <a:solidFill>
                  <a:srgbClr val="FF0000"/>
                </a:solidFill>
                <a:latin typeface="Times New Roman"/>
                <a:cs typeface="Times New Roman"/>
              </a:defRPr>
            </a:lvl1pPr>
          </a:lstStyle>
          <a:p>
            <a:r>
              <a:rPr lang="en-IN" dirty="0"/>
              <a:t>STEP: 3</a:t>
            </a:r>
          </a:p>
        </p:txBody>
      </p:sp>
      <p:sp>
        <p:nvSpPr>
          <p:cNvPr id="20" name="Rectangle 19"/>
          <p:cNvSpPr/>
          <p:nvPr/>
        </p:nvSpPr>
        <p:spPr>
          <a:xfrm>
            <a:off x="6584973" y="3533527"/>
            <a:ext cx="2446815" cy="553982"/>
          </a:xfrm>
          <a:prstGeom prst="rect">
            <a:avLst/>
          </a:prstGeom>
        </p:spPr>
        <p:txBody>
          <a:bodyPr wrap="square" lIns="91422" tIns="45712" rIns="91422" bIns="45712">
            <a:spAutoFit/>
          </a:bodyPr>
          <a:lstStyle/>
          <a:p>
            <a:pPr algn="just"/>
            <a:r>
              <a:rPr lang="en-IN" sz="1500" b="1" i="1" dirty="0" smtClean="0">
                <a:latin typeface="Times New Roman"/>
                <a:cs typeface="Times New Roman"/>
              </a:rPr>
              <a:t>Alternative </a:t>
            </a:r>
            <a:r>
              <a:rPr lang="en-IN" sz="1500" b="1" i="1" dirty="0">
                <a:latin typeface="Times New Roman"/>
                <a:cs typeface="Times New Roman"/>
              </a:rPr>
              <a:t>methodology to find interacting proteins.</a:t>
            </a:r>
          </a:p>
        </p:txBody>
      </p:sp>
      <p:sp>
        <p:nvSpPr>
          <p:cNvPr id="21" name="TextBox 20"/>
          <p:cNvSpPr txBox="1"/>
          <p:nvPr/>
        </p:nvSpPr>
        <p:spPr>
          <a:xfrm>
            <a:off x="7102791" y="4153041"/>
            <a:ext cx="1536816" cy="523204"/>
          </a:xfrm>
          <a:prstGeom prst="rect">
            <a:avLst/>
          </a:prstGeom>
        </p:spPr>
        <p:style>
          <a:lnRef idx="2">
            <a:schemeClr val="dk1"/>
          </a:lnRef>
          <a:fillRef idx="1">
            <a:schemeClr val="lt1"/>
          </a:fillRef>
          <a:effectRef idx="0">
            <a:schemeClr val="dk1"/>
          </a:effectRef>
          <a:fontRef idx="minor">
            <a:schemeClr val="dk1"/>
          </a:fontRef>
        </p:style>
        <p:txBody>
          <a:bodyPr wrap="square" lIns="91422" tIns="45712" rIns="91422" bIns="45712" rtlCol="0">
            <a:spAutoFit/>
          </a:bodyPr>
          <a:lstStyle/>
          <a:p>
            <a:r>
              <a:rPr lang="en-IN" sz="1400" i="1" dirty="0" smtClean="0">
                <a:solidFill>
                  <a:srgbClr val="FF6600"/>
                </a:solidFill>
                <a:latin typeface="Times New Roman"/>
                <a:cs typeface="Times New Roman"/>
              </a:rPr>
              <a:t>BLAST against UniProtKB</a:t>
            </a:r>
            <a:endParaRPr lang="en-IN" sz="1400" i="1" dirty="0">
              <a:solidFill>
                <a:srgbClr val="FF6600"/>
              </a:solidFill>
              <a:latin typeface="Times New Roman"/>
              <a:cs typeface="Times New Roman"/>
            </a:endParaRPr>
          </a:p>
        </p:txBody>
      </p:sp>
      <p:sp>
        <p:nvSpPr>
          <p:cNvPr id="22" name="Rectangle 21"/>
          <p:cNvSpPr/>
          <p:nvPr/>
        </p:nvSpPr>
        <p:spPr>
          <a:xfrm>
            <a:off x="6447401" y="5215540"/>
            <a:ext cx="2606250" cy="1600422"/>
          </a:xfrm>
          <a:prstGeom prst="rect">
            <a:avLst/>
          </a:prstGeom>
          <a:ln>
            <a:solidFill>
              <a:srgbClr val="000000"/>
            </a:solidFill>
          </a:ln>
        </p:spPr>
        <p:txBody>
          <a:bodyPr wrap="square" lIns="91422" tIns="45712" rIns="91422" bIns="45712">
            <a:spAutoFit/>
          </a:bodyPr>
          <a:lstStyle/>
          <a:p>
            <a:pPr>
              <a:lnSpc>
                <a:spcPct val="140000"/>
              </a:lnSpc>
              <a:buFont typeface="Wingdings" pitchFamily="2" charset="2"/>
              <a:buChar char="ü"/>
            </a:pPr>
            <a:r>
              <a:rPr lang="en-US" sz="1400" dirty="0" smtClean="0">
                <a:latin typeface="Times New Roman"/>
                <a:cs typeface="Times New Roman"/>
              </a:rPr>
              <a:t> BLAST </a:t>
            </a:r>
            <a:r>
              <a:rPr lang="en-US" sz="1400" b="1" dirty="0" smtClean="0">
                <a:latin typeface="Times New Roman"/>
                <a:cs typeface="Times New Roman"/>
              </a:rPr>
              <a:t>at default parameters</a:t>
            </a:r>
          </a:p>
          <a:p>
            <a:pPr>
              <a:lnSpc>
                <a:spcPct val="140000"/>
              </a:lnSpc>
              <a:buFont typeface="Wingdings" pitchFamily="2" charset="2"/>
              <a:buChar char="ü"/>
            </a:pPr>
            <a:r>
              <a:rPr lang="en-US" sz="1400" dirty="0" smtClean="0">
                <a:latin typeface="Times New Roman"/>
                <a:cs typeface="Times New Roman"/>
              </a:rPr>
              <a:t> </a:t>
            </a:r>
            <a:r>
              <a:rPr lang="en-US" sz="1400" dirty="0">
                <a:latin typeface="Times New Roman"/>
                <a:cs typeface="Times New Roman"/>
              </a:rPr>
              <a:t>H</a:t>
            </a:r>
            <a:r>
              <a:rPr lang="en-US" sz="1400" dirty="0" smtClean="0">
                <a:latin typeface="Times New Roman"/>
                <a:cs typeface="Times New Roman"/>
              </a:rPr>
              <a:t>ighest hit having interaction protein related </a:t>
            </a:r>
            <a:r>
              <a:rPr lang="en-US" sz="1400" dirty="0">
                <a:latin typeface="Times New Roman"/>
                <a:cs typeface="Times New Roman"/>
              </a:rPr>
              <a:t> </a:t>
            </a:r>
            <a:r>
              <a:rPr lang="en-US" sz="1400" dirty="0" smtClean="0">
                <a:latin typeface="Times New Roman"/>
                <a:cs typeface="Times New Roman"/>
              </a:rPr>
              <a:t>information taken into consideration. </a:t>
            </a:r>
            <a:endParaRPr lang="en-IN" sz="1400" dirty="0">
              <a:latin typeface="Times New Roman"/>
              <a:cs typeface="Times New Roman"/>
            </a:endParaRPr>
          </a:p>
        </p:txBody>
      </p:sp>
      <p:cxnSp>
        <p:nvCxnSpPr>
          <p:cNvPr id="23" name="Elbow Connector 22"/>
          <p:cNvCxnSpPr/>
          <p:nvPr/>
        </p:nvCxnSpPr>
        <p:spPr>
          <a:xfrm rot="16200000" flipH="1">
            <a:off x="7706776" y="4860136"/>
            <a:ext cx="504126" cy="255434"/>
          </a:xfrm>
          <a:prstGeom prst="bentConnector3">
            <a:avLst>
              <a:gd name="adj1" fmla="val 50000"/>
            </a:avLst>
          </a:prstGeom>
          <a:ln>
            <a:tailEnd type="arrow"/>
          </a:ln>
        </p:spPr>
        <p:style>
          <a:lnRef idx="2">
            <a:schemeClr val="accent2"/>
          </a:lnRef>
          <a:fillRef idx="0">
            <a:schemeClr val="accent2"/>
          </a:fillRef>
          <a:effectRef idx="1">
            <a:schemeClr val="accent2"/>
          </a:effectRef>
          <a:fontRef idx="minor">
            <a:schemeClr val="tx1"/>
          </a:fontRef>
        </p:style>
      </p:cxnSp>
      <p:sp>
        <p:nvSpPr>
          <p:cNvPr id="3" name="TextBox 2"/>
          <p:cNvSpPr txBox="1"/>
          <p:nvPr/>
        </p:nvSpPr>
        <p:spPr>
          <a:xfrm>
            <a:off x="406168" y="307194"/>
            <a:ext cx="1069524" cy="369332"/>
          </a:xfrm>
          <a:prstGeom prst="rect">
            <a:avLst/>
          </a:prstGeom>
          <a:noFill/>
        </p:spPr>
        <p:txBody>
          <a:bodyPr wrap="none" rtlCol="0">
            <a:spAutoFit/>
          </a:bodyPr>
          <a:lstStyle/>
          <a:p>
            <a:r>
              <a:rPr lang="en-US" b="1" dirty="0" smtClean="0">
                <a:solidFill>
                  <a:srgbClr val="0000FF"/>
                </a:solidFill>
                <a:latin typeface="Times New Roman"/>
                <a:cs typeface="Times New Roman"/>
              </a:rPr>
              <a:t>PART - I</a:t>
            </a:r>
            <a:endParaRPr lang="en-US" b="1" dirty="0">
              <a:solidFill>
                <a:srgbClr val="0000FF"/>
              </a:solidFill>
              <a:latin typeface="Times New Roman"/>
              <a:cs typeface="Times New Roman"/>
            </a:endParaRPr>
          </a:p>
        </p:txBody>
      </p:sp>
      <p:sp>
        <p:nvSpPr>
          <p:cNvPr id="2" name="Rectangle 1"/>
          <p:cNvSpPr/>
          <p:nvPr/>
        </p:nvSpPr>
        <p:spPr>
          <a:xfrm>
            <a:off x="406168" y="797674"/>
            <a:ext cx="1559917" cy="707886"/>
          </a:xfrm>
          <a:prstGeom prst="rect">
            <a:avLst/>
          </a:prstGeom>
        </p:spPr>
        <p:txBody>
          <a:bodyPr wrap="none">
            <a:spAutoFit/>
          </a:bodyPr>
          <a:lstStyle/>
          <a:p>
            <a:pPr lvl="0"/>
            <a:r>
              <a:rPr lang="en-US" sz="2000" b="1" i="1" dirty="0" smtClean="0">
                <a:solidFill>
                  <a:srgbClr val="008000"/>
                </a:solidFill>
                <a:latin typeface="Times New Roman"/>
                <a:cs typeface="Times New Roman"/>
              </a:rPr>
              <a:t>Interactome</a:t>
            </a:r>
          </a:p>
          <a:p>
            <a:pPr lvl="0"/>
            <a:r>
              <a:rPr lang="en-US" sz="2000" b="1" i="1" dirty="0">
                <a:solidFill>
                  <a:srgbClr val="008000"/>
                </a:solidFill>
                <a:latin typeface="Times New Roman"/>
                <a:cs typeface="Times New Roman"/>
              </a:rPr>
              <a:t>A</a:t>
            </a:r>
            <a:r>
              <a:rPr lang="en-US" sz="2000" b="1" i="1" dirty="0" smtClean="0">
                <a:solidFill>
                  <a:srgbClr val="008000"/>
                </a:solidFill>
                <a:latin typeface="Times New Roman"/>
                <a:cs typeface="Times New Roman"/>
              </a:rPr>
              <a:t>nalysis</a:t>
            </a:r>
            <a:endParaRPr lang="en-US" sz="2000" b="1" i="1" dirty="0">
              <a:solidFill>
                <a:srgbClr val="008000"/>
              </a:solidFill>
              <a:latin typeface="Times New Roman"/>
              <a:cs typeface="Times New Roman"/>
            </a:endParaRPr>
          </a:p>
        </p:txBody>
      </p:sp>
    </p:spTree>
    <p:extLst>
      <p:ext uri="{BB962C8B-B14F-4D97-AF65-F5344CB8AC3E}">
        <p14:creationId xmlns:p14="http://schemas.microsoft.com/office/powerpoint/2010/main" val="565539062"/>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77034" y="304299"/>
            <a:ext cx="1191198" cy="369316"/>
          </a:xfrm>
          <a:prstGeom prst="rect">
            <a:avLst/>
          </a:prstGeom>
          <a:noFill/>
          <a:ln>
            <a:solidFill>
              <a:schemeClr val="tx1"/>
            </a:solidFill>
          </a:ln>
        </p:spPr>
        <p:txBody>
          <a:bodyPr wrap="square" lIns="91422" tIns="45712" rIns="91422" bIns="45712" rtlCol="0">
            <a:spAutoFit/>
          </a:bodyPr>
          <a:lstStyle/>
          <a:p>
            <a:r>
              <a:rPr lang="en-IN" b="1" dirty="0">
                <a:solidFill>
                  <a:srgbClr val="FF0000"/>
                </a:solidFill>
                <a:latin typeface="Times New Roman"/>
                <a:cs typeface="Times New Roman"/>
              </a:rPr>
              <a:t>STEP: 4</a:t>
            </a:r>
          </a:p>
        </p:txBody>
      </p:sp>
      <p:sp>
        <p:nvSpPr>
          <p:cNvPr id="5" name="Rectangle 4"/>
          <p:cNvSpPr/>
          <p:nvPr/>
        </p:nvSpPr>
        <p:spPr>
          <a:xfrm>
            <a:off x="577033" y="978938"/>
            <a:ext cx="7167283" cy="369316"/>
          </a:xfrm>
          <a:prstGeom prst="rect">
            <a:avLst/>
          </a:prstGeom>
        </p:spPr>
        <p:txBody>
          <a:bodyPr wrap="square" lIns="91422" tIns="45712" rIns="91422" bIns="45712">
            <a:spAutoFit/>
          </a:bodyPr>
          <a:lstStyle/>
          <a:p>
            <a:pPr>
              <a:buFont typeface="Wingdings" pitchFamily="2" charset="2"/>
              <a:buChar char="Ø"/>
            </a:pPr>
            <a:r>
              <a:rPr lang="en-US" b="1" i="1" dirty="0">
                <a:latin typeface="Times New Roman"/>
                <a:cs typeface="Times New Roman"/>
              </a:rPr>
              <a:t>Omission of homologous host (human) </a:t>
            </a:r>
            <a:r>
              <a:rPr lang="en-US" b="1" i="1" dirty="0" smtClean="0">
                <a:latin typeface="Times New Roman"/>
                <a:cs typeface="Times New Roman"/>
              </a:rPr>
              <a:t>protein.</a:t>
            </a:r>
            <a:endParaRPr lang="en-IN" dirty="0">
              <a:latin typeface="Times New Roman"/>
              <a:cs typeface="Times New Roman"/>
            </a:endParaRPr>
          </a:p>
        </p:txBody>
      </p:sp>
      <p:sp>
        <p:nvSpPr>
          <p:cNvPr id="8" name="Rectangle 7"/>
          <p:cNvSpPr/>
          <p:nvPr/>
        </p:nvSpPr>
        <p:spPr>
          <a:xfrm>
            <a:off x="577033" y="1636416"/>
            <a:ext cx="3851113" cy="4901838"/>
          </a:xfrm>
          <a:prstGeom prst="rect">
            <a:avLst/>
          </a:prstGeom>
          <a:ln>
            <a:solidFill>
              <a:srgbClr val="000000"/>
            </a:solidFill>
          </a:ln>
        </p:spPr>
        <p:txBody>
          <a:bodyPr wrap="square" lIns="91422" tIns="45712" rIns="91422" bIns="45712">
            <a:spAutoFit/>
          </a:bodyPr>
          <a:lstStyle/>
          <a:p>
            <a:pPr algn="just">
              <a:lnSpc>
                <a:spcPct val="140000"/>
              </a:lnSpc>
              <a:buFont typeface="Wingdings" pitchFamily="2" charset="2"/>
              <a:buChar char="ü"/>
            </a:pPr>
            <a:r>
              <a:rPr lang="en-US" sz="1600" dirty="0" smtClean="0">
                <a:latin typeface="Times New Roman"/>
                <a:cs typeface="Times New Roman"/>
              </a:rPr>
              <a:t> </a:t>
            </a:r>
            <a:r>
              <a:rPr lang="en-US" sz="1600" dirty="0">
                <a:latin typeface="Times New Roman"/>
                <a:cs typeface="Times New Roman"/>
              </a:rPr>
              <a:t>STRING search revealed that for the 15 path-proteins, there were 148 interacting protein partners. </a:t>
            </a:r>
            <a:endParaRPr lang="en-US" sz="1600" dirty="0" smtClean="0">
              <a:latin typeface="Times New Roman"/>
              <a:cs typeface="Times New Roman"/>
            </a:endParaRPr>
          </a:p>
          <a:p>
            <a:pPr algn="just">
              <a:lnSpc>
                <a:spcPct val="140000"/>
              </a:lnSpc>
              <a:buFont typeface="Wingdings" pitchFamily="2" charset="2"/>
              <a:buChar char="ü"/>
            </a:pPr>
            <a:endParaRPr lang="en-US" sz="1600" dirty="0" smtClean="0">
              <a:latin typeface="Times New Roman"/>
              <a:cs typeface="Times New Roman"/>
            </a:endParaRPr>
          </a:p>
          <a:p>
            <a:pPr algn="just">
              <a:lnSpc>
                <a:spcPct val="140000"/>
              </a:lnSpc>
              <a:buFont typeface="Wingdings" pitchFamily="2" charset="2"/>
              <a:buChar char="ü"/>
            </a:pPr>
            <a:r>
              <a:rPr lang="en-US" sz="1600" dirty="0">
                <a:latin typeface="Times New Roman"/>
                <a:cs typeface="Times New Roman"/>
              </a:rPr>
              <a:t> </a:t>
            </a:r>
            <a:r>
              <a:rPr lang="en-US" sz="1600" dirty="0" smtClean="0">
                <a:latin typeface="Times New Roman"/>
                <a:cs typeface="Times New Roman"/>
              </a:rPr>
              <a:t>If IPPP </a:t>
            </a:r>
            <a:r>
              <a:rPr lang="en-US" sz="1600" dirty="0">
                <a:latin typeface="Times New Roman"/>
                <a:cs typeface="Times New Roman"/>
              </a:rPr>
              <a:t>had alignment identity ≤50% with alignment coverage ≥80% with a human protein, these were considered as non-homologous IPPP (nHIPPP)</a:t>
            </a:r>
            <a:r>
              <a:rPr lang="en-US" sz="1600" dirty="0" smtClean="0">
                <a:latin typeface="Times New Roman"/>
                <a:cs typeface="Times New Roman"/>
              </a:rPr>
              <a:t>.</a:t>
            </a:r>
          </a:p>
          <a:p>
            <a:pPr algn="just">
              <a:lnSpc>
                <a:spcPct val="140000"/>
              </a:lnSpc>
            </a:pPr>
            <a:endParaRPr lang="en-US" sz="1600" dirty="0" smtClean="0">
              <a:latin typeface="Times New Roman"/>
              <a:cs typeface="Times New Roman"/>
            </a:endParaRPr>
          </a:p>
          <a:p>
            <a:pPr algn="just">
              <a:lnSpc>
                <a:spcPct val="140000"/>
              </a:lnSpc>
              <a:buFont typeface="Wingdings" pitchFamily="2" charset="2"/>
              <a:buChar char="ü"/>
            </a:pPr>
            <a:r>
              <a:rPr lang="en-US" sz="1600" dirty="0" smtClean="0">
                <a:latin typeface="Times New Roman"/>
                <a:cs typeface="Times New Roman"/>
              </a:rPr>
              <a:t>For pair wise alignment, sequence of </a:t>
            </a:r>
            <a:r>
              <a:rPr lang="en-US" sz="1600" b="1" dirty="0" smtClean="0">
                <a:latin typeface="Times New Roman"/>
                <a:cs typeface="Times New Roman"/>
              </a:rPr>
              <a:t>interacting proteins and human proteome downloaded from STRING and UniProtKB database </a:t>
            </a:r>
            <a:r>
              <a:rPr lang="en-US" sz="1600" dirty="0" smtClean="0">
                <a:latin typeface="Times New Roman"/>
                <a:cs typeface="Times New Roman"/>
              </a:rPr>
              <a:t>respectively.</a:t>
            </a:r>
          </a:p>
          <a:p>
            <a:pPr algn="just">
              <a:lnSpc>
                <a:spcPct val="140000"/>
              </a:lnSpc>
            </a:pPr>
            <a:endParaRPr lang="en-US" sz="1600" dirty="0" smtClean="0">
              <a:latin typeface="Times New Roman"/>
              <a:cs typeface="Times New Roman"/>
            </a:endParaRPr>
          </a:p>
        </p:txBody>
      </p:sp>
      <p:pic>
        <p:nvPicPr>
          <p:cNvPr id="4" name="Picture 3"/>
          <p:cNvPicPr>
            <a:picLocks noChangeAspect="1"/>
          </p:cNvPicPr>
          <p:nvPr/>
        </p:nvPicPr>
        <p:blipFill>
          <a:blip r:embed="rId2"/>
          <a:stretch>
            <a:fillRect/>
          </a:stretch>
        </p:blipFill>
        <p:spPr>
          <a:xfrm>
            <a:off x="5055382" y="1856153"/>
            <a:ext cx="2144541" cy="1914769"/>
          </a:xfrm>
          <a:prstGeom prst="rect">
            <a:avLst/>
          </a:prstGeom>
          <a:ln>
            <a:solidFill>
              <a:srgbClr val="000000"/>
            </a:solidFill>
          </a:ln>
        </p:spPr>
      </p:pic>
      <p:pic>
        <p:nvPicPr>
          <p:cNvPr id="9" name="Picture 8"/>
          <p:cNvPicPr>
            <a:picLocks noChangeAspect="1"/>
          </p:cNvPicPr>
          <p:nvPr/>
        </p:nvPicPr>
        <p:blipFill>
          <a:blip r:embed="rId3"/>
          <a:stretch>
            <a:fillRect/>
          </a:stretch>
        </p:blipFill>
        <p:spPr>
          <a:xfrm>
            <a:off x="7463691" y="1439164"/>
            <a:ext cx="1514231" cy="3028462"/>
          </a:xfrm>
          <a:prstGeom prst="rect">
            <a:avLst/>
          </a:prstGeom>
        </p:spPr>
      </p:pic>
      <p:grpSp>
        <p:nvGrpSpPr>
          <p:cNvPr id="16" name="Group 15"/>
          <p:cNvGrpSpPr/>
          <p:nvPr/>
        </p:nvGrpSpPr>
        <p:grpSpPr>
          <a:xfrm>
            <a:off x="6385566" y="5007976"/>
            <a:ext cx="918309" cy="656493"/>
            <a:chOff x="5558691" y="4464538"/>
            <a:chExt cx="1139091" cy="1008186"/>
          </a:xfrm>
        </p:grpSpPr>
        <p:sp>
          <p:nvSpPr>
            <p:cNvPr id="11" name="Oval 10"/>
            <p:cNvSpPr/>
            <p:nvPr/>
          </p:nvSpPr>
          <p:spPr>
            <a:xfrm>
              <a:off x="5558691" y="4464538"/>
              <a:ext cx="322385" cy="351693"/>
            </a:xfrm>
            <a:prstGeom prst="ellipse">
              <a:avLst/>
            </a:prstGeom>
            <a:ln>
              <a:solidFill>
                <a:srgbClr val="000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2" name="Oval 11"/>
            <p:cNvSpPr/>
            <p:nvPr/>
          </p:nvSpPr>
          <p:spPr>
            <a:xfrm>
              <a:off x="5929921" y="4945184"/>
              <a:ext cx="322385" cy="351693"/>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3" name="Oval 12"/>
            <p:cNvSpPr/>
            <p:nvPr/>
          </p:nvSpPr>
          <p:spPr>
            <a:xfrm>
              <a:off x="5558691" y="5121031"/>
              <a:ext cx="322385" cy="35169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4" name="Oval 13"/>
            <p:cNvSpPr/>
            <p:nvPr/>
          </p:nvSpPr>
          <p:spPr>
            <a:xfrm>
              <a:off x="6033476" y="4593491"/>
              <a:ext cx="322385" cy="35169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15" name="Oval 14"/>
            <p:cNvSpPr/>
            <p:nvPr/>
          </p:nvSpPr>
          <p:spPr>
            <a:xfrm>
              <a:off x="6375397" y="5121031"/>
              <a:ext cx="322385" cy="351693"/>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grpSp>
        <p:nvGrpSpPr>
          <p:cNvPr id="18" name="Group 17"/>
          <p:cNvGrpSpPr/>
          <p:nvPr/>
        </p:nvGrpSpPr>
        <p:grpSpPr>
          <a:xfrm>
            <a:off x="5926412" y="5069316"/>
            <a:ext cx="918309" cy="656493"/>
            <a:chOff x="5558691" y="4464538"/>
            <a:chExt cx="1139091" cy="1008186"/>
          </a:xfrm>
        </p:grpSpPr>
        <p:sp>
          <p:nvSpPr>
            <p:cNvPr id="19" name="Oval 18"/>
            <p:cNvSpPr/>
            <p:nvPr/>
          </p:nvSpPr>
          <p:spPr>
            <a:xfrm>
              <a:off x="5558691" y="4464538"/>
              <a:ext cx="322385" cy="351693"/>
            </a:xfrm>
            <a:prstGeom prst="ellipse">
              <a:avLst/>
            </a:prstGeom>
            <a:ln>
              <a:solidFill>
                <a:srgbClr val="000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0" name="Oval 19"/>
            <p:cNvSpPr/>
            <p:nvPr/>
          </p:nvSpPr>
          <p:spPr>
            <a:xfrm>
              <a:off x="5929921" y="4945184"/>
              <a:ext cx="322385" cy="351693"/>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1" name="Oval 20"/>
            <p:cNvSpPr/>
            <p:nvPr/>
          </p:nvSpPr>
          <p:spPr>
            <a:xfrm>
              <a:off x="5558691" y="5121031"/>
              <a:ext cx="322385" cy="35169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Oval 21"/>
            <p:cNvSpPr/>
            <p:nvPr/>
          </p:nvSpPr>
          <p:spPr>
            <a:xfrm>
              <a:off x="6033476" y="4593491"/>
              <a:ext cx="322385" cy="35169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3" name="Oval 22"/>
            <p:cNvSpPr/>
            <p:nvPr/>
          </p:nvSpPr>
          <p:spPr>
            <a:xfrm>
              <a:off x="6375397" y="5121031"/>
              <a:ext cx="322385" cy="351693"/>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grpSp>
        <p:nvGrpSpPr>
          <p:cNvPr id="24" name="Group 23"/>
          <p:cNvGrpSpPr/>
          <p:nvPr/>
        </p:nvGrpSpPr>
        <p:grpSpPr>
          <a:xfrm>
            <a:off x="6329877" y="4893471"/>
            <a:ext cx="918309" cy="656493"/>
            <a:chOff x="5558691" y="4464538"/>
            <a:chExt cx="1139091" cy="1008186"/>
          </a:xfrm>
        </p:grpSpPr>
        <p:sp>
          <p:nvSpPr>
            <p:cNvPr id="25" name="Oval 24"/>
            <p:cNvSpPr/>
            <p:nvPr/>
          </p:nvSpPr>
          <p:spPr>
            <a:xfrm>
              <a:off x="5558691" y="4464538"/>
              <a:ext cx="322385" cy="351693"/>
            </a:xfrm>
            <a:prstGeom prst="ellipse">
              <a:avLst/>
            </a:prstGeom>
            <a:ln>
              <a:solidFill>
                <a:srgbClr val="000000"/>
              </a:solidFill>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26" name="Oval 25"/>
            <p:cNvSpPr/>
            <p:nvPr/>
          </p:nvSpPr>
          <p:spPr>
            <a:xfrm>
              <a:off x="5929921" y="4945184"/>
              <a:ext cx="322385" cy="351693"/>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27" name="Oval 26"/>
            <p:cNvSpPr/>
            <p:nvPr/>
          </p:nvSpPr>
          <p:spPr>
            <a:xfrm>
              <a:off x="5558691" y="5121031"/>
              <a:ext cx="322385" cy="351693"/>
            </a:xfrm>
            <a:prstGeom prst="ellipse">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8" name="Oval 27"/>
            <p:cNvSpPr/>
            <p:nvPr/>
          </p:nvSpPr>
          <p:spPr>
            <a:xfrm>
              <a:off x="6033476" y="4593491"/>
              <a:ext cx="322385" cy="351693"/>
            </a:xfrm>
            <a:prstGeom prst="ellipse">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a:p>
          </p:txBody>
        </p:sp>
        <p:sp>
          <p:nvSpPr>
            <p:cNvPr id="29" name="Oval 28"/>
            <p:cNvSpPr/>
            <p:nvPr/>
          </p:nvSpPr>
          <p:spPr>
            <a:xfrm>
              <a:off x="6375397" y="5121031"/>
              <a:ext cx="322385" cy="351693"/>
            </a:xfrm>
            <a:prstGeom prst="ellipse">
              <a:avLst/>
            </a:prstGeom>
            <a:ln/>
          </p:spPr>
          <p:style>
            <a:lnRef idx="0">
              <a:schemeClr val="dk1"/>
            </a:lnRef>
            <a:fillRef idx="3">
              <a:schemeClr val="dk1"/>
            </a:fillRef>
            <a:effectRef idx="3">
              <a:schemeClr val="dk1"/>
            </a:effectRef>
            <a:fontRef idx="minor">
              <a:schemeClr val="lt1"/>
            </a:fontRef>
          </p:style>
          <p:txBody>
            <a:bodyPr rtlCol="0" anchor="ctr"/>
            <a:lstStyle/>
            <a:p>
              <a:pPr algn="ctr"/>
              <a:endParaRPr lang="en-US"/>
            </a:p>
          </p:txBody>
        </p:sp>
      </p:grpSp>
      <p:sp>
        <p:nvSpPr>
          <p:cNvPr id="30" name="Multiply 29"/>
          <p:cNvSpPr/>
          <p:nvPr/>
        </p:nvSpPr>
        <p:spPr>
          <a:xfrm>
            <a:off x="6733598" y="5662877"/>
            <a:ext cx="1247778" cy="1267368"/>
          </a:xfrm>
          <a:prstGeom prst="mathMultiply">
            <a:avLst/>
          </a:prstGeom>
          <a:solidFill>
            <a:schemeClr val="accent2">
              <a:lumMod val="20000"/>
              <a:lumOff val="80000"/>
            </a:schemeClr>
          </a:solidFill>
          <a:ln>
            <a:solidFill>
              <a:srgbClr val="FF0000"/>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cxnSp>
        <p:nvCxnSpPr>
          <p:cNvPr id="32" name="Straight Connector 31"/>
          <p:cNvCxnSpPr/>
          <p:nvPr/>
        </p:nvCxnSpPr>
        <p:spPr>
          <a:xfrm flipH="1">
            <a:off x="6789032" y="4151923"/>
            <a:ext cx="674659" cy="63500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6364862" y="4151009"/>
            <a:ext cx="479859" cy="742462"/>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05980709"/>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06168" y="3159912"/>
            <a:ext cx="1026078" cy="369316"/>
          </a:xfrm>
          <a:prstGeom prst="rect">
            <a:avLst/>
          </a:prstGeom>
          <a:noFill/>
          <a:ln>
            <a:solidFill>
              <a:srgbClr val="000000"/>
            </a:solidFill>
          </a:ln>
        </p:spPr>
        <p:txBody>
          <a:bodyPr wrap="square" lIns="91422" tIns="45712" rIns="91422" bIns="45712" rtlCol="0">
            <a:spAutoFit/>
          </a:bodyPr>
          <a:lstStyle/>
          <a:p>
            <a:r>
              <a:rPr lang="en-IN" b="1" dirty="0">
                <a:solidFill>
                  <a:srgbClr val="FF0000"/>
                </a:solidFill>
                <a:latin typeface="Times New Roman" pitchFamily="18" charset="0"/>
                <a:cs typeface="Times New Roman" pitchFamily="18" charset="0"/>
              </a:rPr>
              <a:t>STEP</a:t>
            </a:r>
            <a:r>
              <a:rPr lang="en-IN" b="1" dirty="0" smtClean="0">
                <a:solidFill>
                  <a:srgbClr val="FF0000"/>
                </a:solidFill>
                <a:latin typeface="Times New Roman" pitchFamily="18" charset="0"/>
                <a:cs typeface="Times New Roman" pitchFamily="18" charset="0"/>
              </a:rPr>
              <a:t>:5</a:t>
            </a:r>
            <a:endParaRPr lang="en-IN" b="1" dirty="0">
              <a:solidFill>
                <a:srgbClr val="FF0000"/>
              </a:solidFill>
              <a:latin typeface="Times New Roman" pitchFamily="18" charset="0"/>
              <a:cs typeface="Times New Roman" pitchFamily="18" charset="0"/>
            </a:endParaRPr>
          </a:p>
        </p:txBody>
      </p:sp>
      <p:sp>
        <p:nvSpPr>
          <p:cNvPr id="13" name="Rectangle 12"/>
          <p:cNvSpPr/>
          <p:nvPr/>
        </p:nvSpPr>
        <p:spPr>
          <a:xfrm>
            <a:off x="743324" y="3735644"/>
            <a:ext cx="8737832" cy="338538"/>
          </a:xfrm>
          <a:prstGeom prst="rect">
            <a:avLst/>
          </a:prstGeom>
        </p:spPr>
        <p:txBody>
          <a:bodyPr wrap="square" lIns="91422" tIns="45712" rIns="91422" bIns="45712">
            <a:spAutoFit/>
          </a:bodyPr>
          <a:lstStyle/>
          <a:p>
            <a:pPr algn="just"/>
            <a:r>
              <a:rPr lang="en-US" sz="1600" b="1" i="1" dirty="0" smtClean="0">
                <a:latin typeface="Times New Roman"/>
                <a:cs typeface="Times New Roman"/>
              </a:rPr>
              <a:t>Pathway mapping and determination of chokepoints in mycobacterial metabolic pathway </a:t>
            </a:r>
            <a:endParaRPr lang="en-US" sz="1600" b="1" i="1" dirty="0">
              <a:latin typeface="Times New Roman"/>
              <a:cs typeface="Times New Roman"/>
            </a:endParaRPr>
          </a:p>
        </p:txBody>
      </p:sp>
      <p:sp>
        <p:nvSpPr>
          <p:cNvPr id="3" name="TextBox 2"/>
          <p:cNvSpPr txBox="1"/>
          <p:nvPr/>
        </p:nvSpPr>
        <p:spPr>
          <a:xfrm>
            <a:off x="617828" y="307194"/>
            <a:ext cx="1159292" cy="369332"/>
          </a:xfrm>
          <a:prstGeom prst="rect">
            <a:avLst/>
          </a:prstGeom>
          <a:noFill/>
        </p:spPr>
        <p:txBody>
          <a:bodyPr wrap="none" rtlCol="0">
            <a:spAutoFit/>
          </a:bodyPr>
          <a:lstStyle/>
          <a:p>
            <a:r>
              <a:rPr lang="en-US" b="1" dirty="0" smtClean="0">
                <a:solidFill>
                  <a:srgbClr val="0000FF"/>
                </a:solidFill>
                <a:latin typeface="Times New Roman"/>
                <a:cs typeface="Times New Roman"/>
              </a:rPr>
              <a:t>PART - II</a:t>
            </a:r>
            <a:endParaRPr lang="en-US" b="1" dirty="0">
              <a:solidFill>
                <a:srgbClr val="0000FF"/>
              </a:solidFill>
              <a:latin typeface="Times New Roman"/>
              <a:cs typeface="Times New Roman"/>
            </a:endParaRPr>
          </a:p>
        </p:txBody>
      </p:sp>
      <p:pic>
        <p:nvPicPr>
          <p:cNvPr id="24" name="Picture 23" descr="Slide1.jpg"/>
          <p:cNvPicPr>
            <a:picLocks noChangeAspect="1"/>
          </p:cNvPicPr>
          <p:nvPr/>
        </p:nvPicPr>
        <p:blipFill rotWithShape="1">
          <a:blip r:embed="rId2">
            <a:extLst>
              <a:ext uri="{28A0092B-C50C-407E-A947-70E740481C1C}">
                <a14:useLocalDpi xmlns:a14="http://schemas.microsoft.com/office/drawing/2010/main" val="0"/>
              </a:ext>
            </a:extLst>
          </a:blip>
          <a:srcRect t="32400" r="7478" b="21971"/>
          <a:stretch/>
        </p:blipFill>
        <p:spPr>
          <a:xfrm>
            <a:off x="2488772" y="463581"/>
            <a:ext cx="6271595" cy="2946311"/>
          </a:xfrm>
          <a:prstGeom prst="rect">
            <a:avLst/>
          </a:prstGeom>
          <a:ln>
            <a:solidFill>
              <a:schemeClr val="tx1"/>
            </a:solidFill>
          </a:ln>
        </p:spPr>
      </p:pic>
      <p:sp>
        <p:nvSpPr>
          <p:cNvPr id="25" name="Rectangle 24"/>
          <p:cNvSpPr/>
          <p:nvPr/>
        </p:nvSpPr>
        <p:spPr>
          <a:xfrm>
            <a:off x="2159523" y="4338740"/>
            <a:ext cx="5265091" cy="1586059"/>
          </a:xfrm>
          <a:prstGeom prst="rect">
            <a:avLst/>
          </a:prstGeom>
          <a:ln>
            <a:solidFill>
              <a:srgbClr val="000000"/>
            </a:solidFill>
          </a:ln>
        </p:spPr>
        <p:txBody>
          <a:bodyPr wrap="square" lIns="91422" tIns="45712" rIns="91422" bIns="45712">
            <a:spAutoFit/>
          </a:bodyPr>
          <a:lstStyle/>
          <a:p>
            <a:pPr marL="285750" indent="-285750" algn="just">
              <a:lnSpc>
                <a:spcPct val="140000"/>
              </a:lnSpc>
              <a:buFont typeface="Wingdings" charset="2"/>
              <a:buChar char="ü"/>
            </a:pPr>
            <a:r>
              <a:rPr lang="en-US" sz="1400" dirty="0" smtClean="0">
                <a:latin typeface="Times New Roman"/>
                <a:cs typeface="Times New Roman"/>
              </a:rPr>
              <a:t>To know the role of particular nHIPPP in metabolic pathway</a:t>
            </a:r>
            <a:r>
              <a:rPr lang="en-US" sz="1400" b="1" dirty="0" smtClean="0">
                <a:latin typeface="Times New Roman"/>
                <a:cs typeface="Times New Roman"/>
              </a:rPr>
              <a:t> KEGG </a:t>
            </a:r>
            <a:r>
              <a:rPr lang="en-US" sz="1400" dirty="0" smtClean="0">
                <a:latin typeface="Times New Roman"/>
                <a:cs typeface="Times New Roman"/>
              </a:rPr>
              <a:t>was used.</a:t>
            </a:r>
          </a:p>
          <a:p>
            <a:pPr marL="285750" indent="-285750" algn="just">
              <a:lnSpc>
                <a:spcPct val="140000"/>
              </a:lnSpc>
              <a:buFont typeface="Wingdings" charset="2"/>
              <a:buChar char="ü"/>
            </a:pPr>
            <a:r>
              <a:rPr lang="en-US" sz="1400" dirty="0" smtClean="0">
                <a:latin typeface="Times New Roman"/>
                <a:cs typeface="Times New Roman"/>
              </a:rPr>
              <a:t>After </a:t>
            </a:r>
            <a:r>
              <a:rPr lang="en-US" sz="1400" dirty="0">
                <a:latin typeface="Times New Roman"/>
                <a:cs typeface="Times New Roman"/>
              </a:rPr>
              <a:t>mapping all </a:t>
            </a:r>
            <a:r>
              <a:rPr lang="en-US" sz="1400" dirty="0" smtClean="0">
                <a:latin typeface="Times New Roman"/>
                <a:cs typeface="Times New Roman"/>
              </a:rPr>
              <a:t>nHIPPP in </a:t>
            </a:r>
            <a:r>
              <a:rPr lang="en-US" sz="1400" dirty="0">
                <a:latin typeface="Times New Roman"/>
                <a:cs typeface="Times New Roman"/>
              </a:rPr>
              <a:t>KEGG pathway, we </a:t>
            </a:r>
            <a:r>
              <a:rPr lang="en-US" sz="1400" b="1" dirty="0">
                <a:latin typeface="Times New Roman"/>
                <a:cs typeface="Times New Roman"/>
              </a:rPr>
              <a:t>manually surveyed all metabolic pathways to find chokepoint reaction</a:t>
            </a:r>
            <a:r>
              <a:rPr lang="en-US" sz="1400" dirty="0">
                <a:latin typeface="Times New Roman"/>
                <a:cs typeface="Times New Roman"/>
              </a:rPr>
              <a:t> that </a:t>
            </a:r>
            <a:r>
              <a:rPr lang="en-US" sz="1400" dirty="0" smtClean="0">
                <a:latin typeface="Times New Roman"/>
                <a:cs typeface="Times New Roman"/>
              </a:rPr>
              <a:t>are being carried by nHIPPP.</a:t>
            </a:r>
            <a:endParaRPr lang="en-IN" sz="1400" dirty="0">
              <a:latin typeface="Times New Roman"/>
              <a:cs typeface="Times New Roman"/>
            </a:endParaRPr>
          </a:p>
        </p:txBody>
      </p:sp>
      <p:sp>
        <p:nvSpPr>
          <p:cNvPr id="2" name="Rectangle 1"/>
          <p:cNvSpPr/>
          <p:nvPr/>
        </p:nvSpPr>
        <p:spPr>
          <a:xfrm>
            <a:off x="406167" y="810376"/>
            <a:ext cx="1851538" cy="707886"/>
          </a:xfrm>
          <a:prstGeom prst="rect">
            <a:avLst/>
          </a:prstGeom>
        </p:spPr>
        <p:txBody>
          <a:bodyPr wrap="square">
            <a:spAutoFit/>
          </a:bodyPr>
          <a:lstStyle/>
          <a:p>
            <a:pPr lvl="0"/>
            <a:r>
              <a:rPr lang="en-US" sz="2000" b="1" i="1" dirty="0">
                <a:solidFill>
                  <a:srgbClr val="008000"/>
                </a:solidFill>
                <a:latin typeface="Times New Roman"/>
                <a:cs typeface="Times New Roman"/>
              </a:rPr>
              <a:t>Filter potential target(</a:t>
            </a:r>
            <a:r>
              <a:rPr lang="en-US" sz="2000" b="1" i="1" dirty="0" smtClean="0">
                <a:solidFill>
                  <a:srgbClr val="008000"/>
                </a:solidFill>
                <a:latin typeface="Times New Roman"/>
                <a:cs typeface="Times New Roman"/>
              </a:rPr>
              <a:t>s)</a:t>
            </a:r>
            <a:endParaRPr lang="en-US" sz="2000" dirty="0">
              <a:solidFill>
                <a:srgbClr val="008000"/>
              </a:solidFill>
            </a:endParaRPr>
          </a:p>
        </p:txBody>
      </p:sp>
    </p:spTree>
    <p:extLst>
      <p:ext uri="{BB962C8B-B14F-4D97-AF65-F5344CB8AC3E}">
        <p14:creationId xmlns:p14="http://schemas.microsoft.com/office/powerpoint/2010/main" val="81092306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36081" y="27673"/>
            <a:ext cx="8742377" cy="6229478"/>
            <a:chOff x="-315221" y="27673"/>
            <a:chExt cx="9193675" cy="6229478"/>
          </a:xfrm>
        </p:grpSpPr>
        <p:sp>
          <p:nvSpPr>
            <p:cNvPr id="7" name="Rectangle 6"/>
            <p:cNvSpPr/>
            <p:nvPr/>
          </p:nvSpPr>
          <p:spPr>
            <a:xfrm>
              <a:off x="-315221" y="27673"/>
              <a:ext cx="2127859" cy="923330"/>
            </a:xfrm>
            <a:prstGeom prst="rect">
              <a:avLst/>
            </a:prstGeom>
          </p:spPr>
          <p:txBody>
            <a:bodyPr wrap="square">
              <a:spAutoFit/>
            </a:bodyPr>
            <a:lstStyle/>
            <a:p>
              <a:r>
                <a:rPr lang="en-US" dirty="0" smtClean="0">
                  <a:solidFill>
                    <a:srgbClr val="0000FF"/>
                  </a:solidFill>
                </a:rPr>
                <a:t> 	</a:t>
              </a:r>
            </a:p>
            <a:p>
              <a:r>
                <a:rPr lang="en-US" b="1" dirty="0" smtClean="0"/>
                <a:t>Example: P9WN15</a:t>
              </a:r>
            </a:p>
            <a:p>
              <a:r>
                <a:rPr lang="en-US" dirty="0" smtClean="0">
                  <a:solidFill>
                    <a:srgbClr val="0000FF"/>
                  </a:solidFill>
                </a:rPr>
                <a:t>KEGG ID: mtu00500</a:t>
              </a:r>
              <a:endParaRPr lang="en-US" dirty="0">
                <a:solidFill>
                  <a:srgbClr val="0000FF"/>
                </a:solidFill>
              </a:endParaRPr>
            </a:p>
          </p:txBody>
        </p:sp>
        <p:pic>
          <p:nvPicPr>
            <p:cNvPr id="2" name="Picture 1"/>
            <p:cNvPicPr>
              <a:picLocks noChangeAspect="1"/>
            </p:cNvPicPr>
            <p:nvPr/>
          </p:nvPicPr>
          <p:blipFill>
            <a:blip r:embed="rId2"/>
            <a:stretch>
              <a:fillRect/>
            </a:stretch>
          </p:blipFill>
          <p:spPr>
            <a:xfrm>
              <a:off x="2534220" y="596900"/>
              <a:ext cx="6344234" cy="5660251"/>
            </a:xfrm>
            <a:prstGeom prst="rect">
              <a:avLst/>
            </a:prstGeom>
          </p:spPr>
        </p:pic>
        <p:sp>
          <p:nvSpPr>
            <p:cNvPr id="9" name="Rectangle 8"/>
            <p:cNvSpPr/>
            <p:nvPr/>
          </p:nvSpPr>
          <p:spPr>
            <a:xfrm>
              <a:off x="3188585" y="1642349"/>
              <a:ext cx="748415" cy="369332"/>
            </a:xfrm>
            <a:prstGeom prst="rect">
              <a:avLst/>
            </a:prstGeom>
          </p:spPr>
          <p:txBody>
            <a:bodyPr wrap="square">
              <a:spAutoFit/>
            </a:bodyPr>
            <a:lstStyle/>
            <a:p>
              <a:r>
                <a:rPr lang="en-US" dirty="0" err="1" smtClean="0">
                  <a:solidFill>
                    <a:srgbClr val="FF0000"/>
                  </a:solidFill>
                </a:rPr>
                <a:t>aglA</a:t>
              </a:r>
              <a:endParaRPr lang="en-US" dirty="0" smtClean="0">
                <a:solidFill>
                  <a:srgbClr val="FF0000"/>
                </a:solidFill>
              </a:endParaRPr>
            </a:p>
          </p:txBody>
        </p:sp>
        <p:sp>
          <p:nvSpPr>
            <p:cNvPr id="10" name="Rectangle 9"/>
            <p:cNvSpPr/>
            <p:nvPr/>
          </p:nvSpPr>
          <p:spPr>
            <a:xfrm>
              <a:off x="5693950" y="1264366"/>
              <a:ext cx="748415" cy="369332"/>
            </a:xfrm>
            <a:prstGeom prst="rect">
              <a:avLst/>
            </a:prstGeom>
          </p:spPr>
          <p:txBody>
            <a:bodyPr wrap="square">
              <a:spAutoFit/>
            </a:bodyPr>
            <a:lstStyle/>
            <a:p>
              <a:r>
                <a:rPr lang="en-US" dirty="0" err="1" smtClean="0">
                  <a:solidFill>
                    <a:srgbClr val="FF0000"/>
                  </a:solidFill>
                </a:rPr>
                <a:t>ostA</a:t>
              </a:r>
              <a:endParaRPr lang="en-US" dirty="0" smtClean="0">
                <a:solidFill>
                  <a:srgbClr val="FF0000"/>
                </a:solidFill>
              </a:endParaRPr>
            </a:p>
          </p:txBody>
        </p:sp>
        <p:sp>
          <p:nvSpPr>
            <p:cNvPr id="11" name="Rectangle 10"/>
            <p:cNvSpPr/>
            <p:nvPr/>
          </p:nvSpPr>
          <p:spPr>
            <a:xfrm>
              <a:off x="6442363" y="1264366"/>
              <a:ext cx="748415" cy="369332"/>
            </a:xfrm>
            <a:prstGeom prst="rect">
              <a:avLst/>
            </a:prstGeom>
          </p:spPr>
          <p:txBody>
            <a:bodyPr wrap="square">
              <a:spAutoFit/>
            </a:bodyPr>
            <a:lstStyle/>
            <a:p>
              <a:r>
                <a:rPr lang="en-US" dirty="0" smtClean="0">
                  <a:solidFill>
                    <a:srgbClr val="FF0000"/>
                  </a:solidFill>
                </a:rPr>
                <a:t>ostB2</a:t>
              </a:r>
            </a:p>
          </p:txBody>
        </p:sp>
        <p:sp>
          <p:nvSpPr>
            <p:cNvPr id="12" name="Rectangle 11"/>
            <p:cNvSpPr/>
            <p:nvPr/>
          </p:nvSpPr>
          <p:spPr>
            <a:xfrm>
              <a:off x="7321857" y="1079700"/>
              <a:ext cx="748415" cy="369332"/>
            </a:xfrm>
            <a:prstGeom prst="rect">
              <a:avLst/>
            </a:prstGeom>
          </p:spPr>
          <p:txBody>
            <a:bodyPr wrap="square">
              <a:spAutoFit/>
            </a:bodyPr>
            <a:lstStyle/>
            <a:p>
              <a:r>
                <a:rPr lang="en-US" dirty="0" smtClean="0">
                  <a:solidFill>
                    <a:srgbClr val="FF0000"/>
                  </a:solidFill>
                </a:rPr>
                <a:t>ostB1</a:t>
              </a:r>
            </a:p>
          </p:txBody>
        </p:sp>
        <p:sp>
          <p:nvSpPr>
            <p:cNvPr id="13" name="Rectangle 12"/>
            <p:cNvSpPr/>
            <p:nvPr/>
          </p:nvSpPr>
          <p:spPr>
            <a:xfrm>
              <a:off x="7190779" y="1876030"/>
              <a:ext cx="748415" cy="369332"/>
            </a:xfrm>
            <a:prstGeom prst="rect">
              <a:avLst/>
            </a:prstGeom>
          </p:spPr>
          <p:txBody>
            <a:bodyPr wrap="square">
              <a:spAutoFit/>
            </a:bodyPr>
            <a:lstStyle/>
            <a:p>
              <a:r>
                <a:rPr lang="en-US" dirty="0" err="1" smtClean="0">
                  <a:solidFill>
                    <a:srgbClr val="FF0000"/>
                  </a:solidFill>
                </a:rPr>
                <a:t>treZ</a:t>
              </a:r>
              <a:endParaRPr lang="en-US" dirty="0" smtClean="0">
                <a:solidFill>
                  <a:srgbClr val="FF0000"/>
                </a:solidFill>
              </a:endParaRPr>
            </a:p>
          </p:txBody>
        </p:sp>
        <p:sp>
          <p:nvSpPr>
            <p:cNvPr id="16" name="Rectangle 15"/>
            <p:cNvSpPr/>
            <p:nvPr/>
          </p:nvSpPr>
          <p:spPr>
            <a:xfrm>
              <a:off x="7717386" y="2848157"/>
              <a:ext cx="748415" cy="369332"/>
            </a:xfrm>
            <a:prstGeom prst="rect">
              <a:avLst/>
            </a:prstGeom>
          </p:spPr>
          <p:txBody>
            <a:bodyPr wrap="square">
              <a:spAutoFit/>
            </a:bodyPr>
            <a:lstStyle/>
            <a:p>
              <a:r>
                <a:rPr lang="en-US" dirty="0" err="1" smtClean="0">
                  <a:solidFill>
                    <a:srgbClr val="FF0000"/>
                  </a:solidFill>
                </a:rPr>
                <a:t>treS</a:t>
              </a:r>
              <a:endParaRPr lang="en-US" dirty="0" smtClean="0">
                <a:solidFill>
                  <a:srgbClr val="FF0000"/>
                </a:solidFill>
              </a:endParaRPr>
            </a:p>
          </p:txBody>
        </p:sp>
        <p:cxnSp>
          <p:nvCxnSpPr>
            <p:cNvPr id="5" name="Straight Arrow Connector 4"/>
            <p:cNvCxnSpPr>
              <a:stCxn id="16" idx="1"/>
            </p:cNvCxnSpPr>
            <p:nvPr/>
          </p:nvCxnSpPr>
          <p:spPr>
            <a:xfrm flipH="1" flipV="1">
              <a:off x="7435281" y="2980931"/>
              <a:ext cx="282105" cy="518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flipH="1" flipV="1">
              <a:off x="7623401" y="2797304"/>
              <a:ext cx="408840" cy="183626"/>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22" name="Straight Arrow Connector 21"/>
            <p:cNvCxnSpPr/>
            <p:nvPr/>
          </p:nvCxnSpPr>
          <p:spPr>
            <a:xfrm flipH="1">
              <a:off x="7458369" y="3217489"/>
              <a:ext cx="369452" cy="531092"/>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6238894" y="4981295"/>
              <a:ext cx="748415" cy="369332"/>
            </a:xfrm>
            <a:prstGeom prst="rect">
              <a:avLst/>
            </a:prstGeom>
          </p:spPr>
          <p:txBody>
            <a:bodyPr wrap="square">
              <a:spAutoFit/>
            </a:bodyPr>
            <a:lstStyle/>
            <a:p>
              <a:r>
                <a:rPr lang="en-US" dirty="0" err="1" smtClean="0">
                  <a:solidFill>
                    <a:srgbClr val="FF0000"/>
                  </a:solidFill>
                </a:rPr>
                <a:t>glgE</a:t>
              </a:r>
              <a:endParaRPr lang="en-US" dirty="0" smtClean="0">
                <a:solidFill>
                  <a:srgbClr val="FF0000"/>
                </a:solidFill>
              </a:endParaRPr>
            </a:p>
          </p:txBody>
        </p:sp>
        <p:sp>
          <p:nvSpPr>
            <p:cNvPr id="28" name="Rectangle 27"/>
            <p:cNvSpPr/>
            <p:nvPr/>
          </p:nvSpPr>
          <p:spPr>
            <a:xfrm>
              <a:off x="8091593" y="3286889"/>
              <a:ext cx="748415" cy="369332"/>
            </a:xfrm>
            <a:prstGeom prst="rect">
              <a:avLst/>
            </a:prstGeom>
          </p:spPr>
          <p:txBody>
            <a:bodyPr wrap="square">
              <a:spAutoFit/>
            </a:bodyPr>
            <a:lstStyle/>
            <a:p>
              <a:r>
                <a:rPr lang="en-US" dirty="0" err="1" smtClean="0">
                  <a:solidFill>
                    <a:srgbClr val="FF0000"/>
                  </a:solidFill>
                </a:rPr>
                <a:t>aglA</a:t>
              </a:r>
              <a:endParaRPr lang="en-US" dirty="0" smtClean="0">
                <a:solidFill>
                  <a:srgbClr val="FF0000"/>
                </a:solidFill>
              </a:endParaRPr>
            </a:p>
          </p:txBody>
        </p:sp>
        <p:sp>
          <p:nvSpPr>
            <p:cNvPr id="29" name="Rectangle 28"/>
            <p:cNvSpPr/>
            <p:nvPr/>
          </p:nvSpPr>
          <p:spPr>
            <a:xfrm>
              <a:off x="6419273" y="3965294"/>
              <a:ext cx="748415" cy="369332"/>
            </a:xfrm>
            <a:prstGeom prst="rect">
              <a:avLst/>
            </a:prstGeom>
          </p:spPr>
          <p:txBody>
            <a:bodyPr wrap="square">
              <a:spAutoFit/>
            </a:bodyPr>
            <a:lstStyle/>
            <a:p>
              <a:r>
                <a:rPr lang="en-US" dirty="0" err="1" smtClean="0">
                  <a:solidFill>
                    <a:srgbClr val="FF0000"/>
                  </a:solidFill>
                </a:rPr>
                <a:t>glgB</a:t>
              </a:r>
              <a:endParaRPr lang="en-US" dirty="0" smtClean="0">
                <a:solidFill>
                  <a:srgbClr val="FF0000"/>
                </a:solidFill>
              </a:endParaRPr>
            </a:p>
          </p:txBody>
        </p:sp>
        <p:sp>
          <p:nvSpPr>
            <p:cNvPr id="30" name="Rectangle 29"/>
            <p:cNvSpPr/>
            <p:nvPr/>
          </p:nvSpPr>
          <p:spPr>
            <a:xfrm>
              <a:off x="6419273" y="3197170"/>
              <a:ext cx="748415" cy="369332"/>
            </a:xfrm>
            <a:prstGeom prst="rect">
              <a:avLst/>
            </a:prstGeom>
          </p:spPr>
          <p:txBody>
            <a:bodyPr wrap="square">
              <a:spAutoFit/>
            </a:bodyPr>
            <a:lstStyle/>
            <a:p>
              <a:r>
                <a:rPr lang="en-US" dirty="0" err="1" smtClean="0">
                  <a:solidFill>
                    <a:srgbClr val="FF0000"/>
                  </a:solidFill>
                </a:rPr>
                <a:t>treX</a:t>
              </a:r>
              <a:endParaRPr lang="en-US" dirty="0" smtClean="0">
                <a:solidFill>
                  <a:srgbClr val="FF0000"/>
                </a:solidFill>
              </a:endParaRPr>
            </a:p>
          </p:txBody>
        </p:sp>
      </p:grpSp>
      <p:graphicFrame>
        <p:nvGraphicFramePr>
          <p:cNvPr id="19" name="Table 18"/>
          <p:cNvGraphicFramePr>
            <a:graphicFrameLocks noGrp="1"/>
          </p:cNvGraphicFramePr>
          <p:nvPr>
            <p:extLst>
              <p:ext uri="{D42A27DB-BD31-4B8C-83A1-F6EECF244321}">
                <p14:modId xmlns:p14="http://schemas.microsoft.com/office/powerpoint/2010/main" val="1477155767"/>
              </p:ext>
            </p:extLst>
          </p:nvPr>
        </p:nvGraphicFramePr>
        <p:xfrm>
          <a:off x="300701" y="2011681"/>
          <a:ext cx="2215198" cy="3781964"/>
        </p:xfrm>
        <a:graphic>
          <a:graphicData uri="http://schemas.openxmlformats.org/drawingml/2006/table">
            <a:tbl>
              <a:tblPr/>
              <a:tblGrid>
                <a:gridCol w="1107599"/>
                <a:gridCol w="1107599"/>
              </a:tblGrid>
              <a:tr h="561340">
                <a:tc>
                  <a:txBody>
                    <a:bodyPr/>
                    <a:lstStyle/>
                    <a:p>
                      <a:pPr algn="l" fontAlgn="b"/>
                      <a:r>
                        <a:rPr lang="en-US" sz="1200" b="1" i="0" u="none" strike="noStrike" dirty="0" smtClean="0">
                          <a:solidFill>
                            <a:srgbClr val="000000"/>
                          </a:solidFill>
                          <a:effectLst/>
                          <a:latin typeface="Times New Roman"/>
                        </a:rPr>
                        <a:t>Interacting</a:t>
                      </a:r>
                      <a:r>
                        <a:rPr lang="en-US" sz="1200" b="1" i="0" u="none" strike="noStrike" baseline="0" dirty="0" smtClean="0">
                          <a:solidFill>
                            <a:srgbClr val="000000"/>
                          </a:solidFill>
                          <a:effectLst/>
                          <a:latin typeface="Times New Roman"/>
                        </a:rPr>
                        <a:t> proteins</a:t>
                      </a:r>
                      <a:endParaRPr lang="en-US" sz="1200" b="1" i="0" u="none" strike="noStrike" dirty="0">
                        <a:solidFill>
                          <a:srgbClr val="000000"/>
                        </a:solidFill>
                        <a:effectLst/>
                        <a:latin typeface="Times New Roman"/>
                      </a:endParaRP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1" i="0" u="none" strike="noStrike" dirty="0" smtClean="0">
                          <a:solidFill>
                            <a:srgbClr val="000000"/>
                          </a:solidFill>
                          <a:effectLst/>
                          <a:latin typeface="Times New Roman"/>
                        </a:rPr>
                        <a:t>Color code</a:t>
                      </a:r>
                      <a:endParaRPr lang="en-US" sz="1200" b="1" i="0" u="none" strike="noStrike" dirty="0">
                        <a:solidFill>
                          <a:srgbClr val="000000"/>
                        </a:solidFill>
                        <a:effectLst/>
                        <a:latin typeface="Times New Roman"/>
                      </a:endParaRP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Rv2006</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#9933cc</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Rv3400</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#009999</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Rv3401</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#ff0000</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it-IT" sz="1200" b="0" i="0" u="none" strike="noStrike">
                          <a:solidFill>
                            <a:srgbClr val="000000"/>
                          </a:solidFill>
                          <a:effectLst/>
                          <a:latin typeface="Times New Roman"/>
                        </a:rPr>
                        <a:t>aglA</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#ff9933</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glgB</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#3399ff</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glgE</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#99cc66</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glgX</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#ff6699</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otsA</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#cc3366</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otsB</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#f2e9b6</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treS</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a:solidFill>
                            <a:srgbClr val="000000"/>
                          </a:solidFill>
                          <a:effectLst/>
                          <a:latin typeface="Times New Roman"/>
                        </a:rPr>
                        <a:t>#0099ff</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r h="292784">
                <a:tc>
                  <a:txBody>
                    <a:bodyPr/>
                    <a:lstStyle/>
                    <a:p>
                      <a:pPr algn="l" fontAlgn="b"/>
                      <a:r>
                        <a:rPr lang="en-US" sz="1200" b="0" i="0" u="none" strike="noStrike">
                          <a:solidFill>
                            <a:srgbClr val="000000"/>
                          </a:solidFill>
                          <a:effectLst/>
                          <a:latin typeface="Times New Roman"/>
                        </a:rPr>
                        <a:t>treZ</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c>
                  <a:txBody>
                    <a:bodyPr/>
                    <a:lstStyle/>
                    <a:p>
                      <a:pPr algn="l" fontAlgn="b"/>
                      <a:r>
                        <a:rPr lang="en-US" sz="1200" b="0" i="0" u="none" strike="noStrike" dirty="0">
                          <a:solidFill>
                            <a:srgbClr val="000000"/>
                          </a:solidFill>
                          <a:effectLst/>
                          <a:latin typeface="Times New Roman"/>
                        </a:rPr>
                        <a:t>#ff6600</a:t>
                      </a:r>
                    </a:p>
                  </a:txBody>
                  <a:tcPr marL="12700" marR="12700" marT="12700" marB="0" anchor="b">
                    <a:lnL w="6350" cap="flat" cmpd="sng" algn="ctr">
                      <a:solidFill>
                        <a:srgbClr val="3F3F3F"/>
                      </a:solidFill>
                      <a:prstDash val="solid"/>
                      <a:round/>
                      <a:headEnd type="none" w="med" len="med"/>
                      <a:tailEnd type="none" w="med" len="med"/>
                    </a:lnL>
                    <a:lnR w="6350" cap="flat" cmpd="sng" algn="ctr">
                      <a:solidFill>
                        <a:srgbClr val="3F3F3F"/>
                      </a:solidFill>
                      <a:prstDash val="solid"/>
                      <a:round/>
                      <a:headEnd type="none" w="med" len="med"/>
                      <a:tailEnd type="none" w="med" len="med"/>
                    </a:lnR>
                    <a:lnT w="6350" cap="flat" cmpd="sng" algn="ctr">
                      <a:solidFill>
                        <a:srgbClr val="3F3F3F"/>
                      </a:solidFill>
                      <a:prstDash val="solid"/>
                      <a:round/>
                      <a:headEnd type="none" w="med" len="med"/>
                      <a:tailEnd type="none" w="med" len="med"/>
                    </a:lnT>
                    <a:lnB w="6350" cap="flat" cmpd="sng" algn="ctr">
                      <a:solidFill>
                        <a:srgbClr val="3F3F3F"/>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54446021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p:cNvGrpSpPr/>
          <p:nvPr/>
        </p:nvGrpSpPr>
        <p:grpSpPr>
          <a:xfrm>
            <a:off x="1418413" y="128575"/>
            <a:ext cx="7725587" cy="6031983"/>
            <a:chOff x="112399" y="0"/>
            <a:chExt cx="9031601" cy="6858000"/>
          </a:xfrm>
        </p:grpSpPr>
        <p:pic>
          <p:nvPicPr>
            <p:cNvPr id="9" name="Picture 8" descr="pathway-with-color.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399" y="0"/>
              <a:ext cx="9031601" cy="6858000"/>
            </a:xfrm>
            <a:prstGeom prst="rect">
              <a:avLst/>
            </a:prstGeom>
          </p:spPr>
        </p:pic>
        <p:cxnSp>
          <p:nvCxnSpPr>
            <p:cNvPr id="11" name="Straight Arrow Connector 10"/>
            <p:cNvCxnSpPr/>
            <p:nvPr/>
          </p:nvCxnSpPr>
          <p:spPr>
            <a:xfrm flipH="1">
              <a:off x="5785371" y="940660"/>
              <a:ext cx="411559" cy="5761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3" name="Rectangle 12"/>
            <p:cNvSpPr/>
            <p:nvPr/>
          </p:nvSpPr>
          <p:spPr>
            <a:xfrm>
              <a:off x="5949992" y="576840"/>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rpsS</a:t>
              </a:r>
              <a:endParaRPr lang="en-US" sz="1400" dirty="0"/>
            </a:p>
          </p:txBody>
        </p:sp>
        <p:cxnSp>
          <p:nvCxnSpPr>
            <p:cNvPr id="14" name="Straight Arrow Connector 13"/>
            <p:cNvCxnSpPr/>
            <p:nvPr/>
          </p:nvCxnSpPr>
          <p:spPr>
            <a:xfrm flipH="1">
              <a:off x="6578626" y="975935"/>
              <a:ext cx="411559" cy="5761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5" name="Rectangle 14"/>
            <p:cNvSpPr/>
            <p:nvPr/>
          </p:nvSpPr>
          <p:spPr>
            <a:xfrm>
              <a:off x="6784401" y="576840"/>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rpsC</a:t>
              </a:r>
              <a:endParaRPr lang="en-US" sz="1400" dirty="0"/>
            </a:p>
          </p:txBody>
        </p:sp>
        <p:cxnSp>
          <p:nvCxnSpPr>
            <p:cNvPr id="16" name="Straight Arrow Connector 15"/>
            <p:cNvCxnSpPr/>
            <p:nvPr/>
          </p:nvCxnSpPr>
          <p:spPr>
            <a:xfrm flipH="1">
              <a:off x="6890704" y="940660"/>
              <a:ext cx="928491" cy="576155"/>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17" name="Rectangle 16"/>
            <p:cNvSpPr/>
            <p:nvPr/>
          </p:nvSpPr>
          <p:spPr>
            <a:xfrm>
              <a:off x="7572256" y="423985"/>
              <a:ext cx="999968" cy="5519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rplP (query)</a:t>
              </a:r>
            </a:p>
          </p:txBody>
        </p:sp>
        <p:cxnSp>
          <p:nvCxnSpPr>
            <p:cNvPr id="19" name="Straight Arrow Connector 18"/>
            <p:cNvCxnSpPr/>
            <p:nvPr/>
          </p:nvCxnSpPr>
          <p:spPr>
            <a:xfrm flipV="1">
              <a:off x="5785371" y="1681431"/>
              <a:ext cx="364059" cy="929591"/>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5514450" y="2658053"/>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rplV</a:t>
              </a:r>
              <a:endParaRPr lang="en-US" sz="1400" dirty="0"/>
            </a:p>
          </p:txBody>
        </p:sp>
        <p:cxnSp>
          <p:nvCxnSpPr>
            <p:cNvPr id="23" name="Straight Arrow Connector 22"/>
            <p:cNvCxnSpPr/>
            <p:nvPr/>
          </p:nvCxnSpPr>
          <p:spPr>
            <a:xfrm flipH="1">
              <a:off x="5067614" y="576840"/>
              <a:ext cx="1" cy="97525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4" name="Rectangle 23"/>
            <p:cNvSpPr/>
            <p:nvPr/>
          </p:nvSpPr>
          <p:spPr>
            <a:xfrm>
              <a:off x="4820676" y="213020"/>
              <a:ext cx="846095"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rplW</a:t>
              </a:r>
              <a:endParaRPr lang="en-US" sz="1400" dirty="0"/>
            </a:p>
          </p:txBody>
        </p:sp>
        <p:cxnSp>
          <p:nvCxnSpPr>
            <p:cNvPr id="26" name="Straight Arrow Connector 25"/>
            <p:cNvCxnSpPr/>
            <p:nvPr/>
          </p:nvCxnSpPr>
          <p:spPr>
            <a:xfrm flipV="1">
              <a:off x="5067616" y="1681430"/>
              <a:ext cx="388040" cy="729013"/>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27" name="Rectangle 26"/>
            <p:cNvSpPr/>
            <p:nvPr/>
          </p:nvSpPr>
          <p:spPr>
            <a:xfrm>
              <a:off x="4638410" y="2399141"/>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rplB</a:t>
              </a:r>
              <a:endParaRPr lang="en-US" sz="1400" dirty="0"/>
            </a:p>
          </p:txBody>
        </p:sp>
        <p:cxnSp>
          <p:nvCxnSpPr>
            <p:cNvPr id="35" name="Straight Arrow Connector 34"/>
            <p:cNvCxnSpPr>
              <a:stCxn id="36" idx="0"/>
            </p:cNvCxnSpPr>
            <p:nvPr/>
          </p:nvCxnSpPr>
          <p:spPr>
            <a:xfrm flipV="1">
              <a:off x="3268039" y="1646155"/>
              <a:ext cx="976917" cy="18767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6" name="Rectangle 35"/>
            <p:cNvSpPr/>
            <p:nvPr/>
          </p:nvSpPr>
          <p:spPr>
            <a:xfrm>
              <a:off x="2950549" y="1833831"/>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rplC</a:t>
              </a:r>
              <a:endParaRPr lang="en-US" sz="1400" dirty="0"/>
            </a:p>
          </p:txBody>
        </p:sp>
        <p:cxnSp>
          <p:nvCxnSpPr>
            <p:cNvPr id="38" name="Straight Arrow Connector 37"/>
            <p:cNvCxnSpPr>
              <a:stCxn id="39" idx="0"/>
            </p:cNvCxnSpPr>
            <p:nvPr/>
          </p:nvCxnSpPr>
          <p:spPr>
            <a:xfrm>
              <a:off x="4503186" y="954250"/>
              <a:ext cx="135224" cy="597840"/>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39" name="Rectangle 38"/>
            <p:cNvSpPr/>
            <p:nvPr/>
          </p:nvSpPr>
          <p:spPr>
            <a:xfrm>
              <a:off x="4185696" y="954250"/>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rplD</a:t>
              </a:r>
              <a:endParaRPr lang="en-US" sz="1400" dirty="0"/>
            </a:p>
          </p:txBody>
        </p:sp>
        <p:cxnSp>
          <p:nvCxnSpPr>
            <p:cNvPr id="41" name="Straight Arrow Connector 40"/>
            <p:cNvCxnSpPr>
              <a:stCxn id="42" idx="1"/>
            </p:cNvCxnSpPr>
            <p:nvPr/>
          </p:nvCxnSpPr>
          <p:spPr>
            <a:xfrm flipH="1" flipV="1">
              <a:off x="7419381" y="1646155"/>
              <a:ext cx="399810" cy="21718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2" name="Rectangle 41"/>
            <p:cNvSpPr/>
            <p:nvPr/>
          </p:nvSpPr>
          <p:spPr>
            <a:xfrm>
              <a:off x="7819191" y="1681431"/>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rplV</a:t>
              </a:r>
              <a:endParaRPr lang="en-US" sz="1400" dirty="0"/>
            </a:p>
          </p:txBody>
        </p:sp>
        <p:cxnSp>
          <p:nvCxnSpPr>
            <p:cNvPr id="48" name="Straight Arrow Connector 47"/>
            <p:cNvCxnSpPr/>
            <p:nvPr/>
          </p:nvCxnSpPr>
          <p:spPr>
            <a:xfrm flipH="1" flipV="1">
              <a:off x="6267483" y="2233614"/>
              <a:ext cx="516917" cy="377408"/>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49" name="Rectangle 48"/>
            <p:cNvSpPr/>
            <p:nvPr/>
          </p:nvSpPr>
          <p:spPr>
            <a:xfrm>
              <a:off x="6672695" y="2658053"/>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rplF</a:t>
              </a:r>
              <a:endParaRPr lang="en-US" sz="1400" dirty="0"/>
            </a:p>
          </p:txBody>
        </p:sp>
        <p:cxnSp>
          <p:nvCxnSpPr>
            <p:cNvPr id="53" name="Straight Arrow Connector 52"/>
            <p:cNvCxnSpPr>
              <a:stCxn id="54" idx="0"/>
            </p:cNvCxnSpPr>
            <p:nvPr/>
          </p:nvCxnSpPr>
          <p:spPr>
            <a:xfrm flipV="1">
              <a:off x="3386093" y="2280645"/>
              <a:ext cx="435543" cy="658236"/>
            </a:xfrm>
            <a:prstGeom prst="straightConnector1">
              <a:avLst/>
            </a:prstGeom>
            <a:ln>
              <a:tailEnd type="arrow"/>
            </a:ln>
          </p:spPr>
          <p:style>
            <a:lnRef idx="2">
              <a:schemeClr val="accent2"/>
            </a:lnRef>
            <a:fillRef idx="0">
              <a:schemeClr val="accent2"/>
            </a:fillRef>
            <a:effectRef idx="1">
              <a:schemeClr val="accent2"/>
            </a:effectRef>
            <a:fontRef idx="minor">
              <a:schemeClr val="tx1"/>
            </a:fontRef>
          </p:style>
        </p:cxnSp>
        <p:sp>
          <p:nvSpPr>
            <p:cNvPr id="54" name="Rectangle 53"/>
            <p:cNvSpPr/>
            <p:nvPr/>
          </p:nvSpPr>
          <p:spPr>
            <a:xfrm>
              <a:off x="3068603" y="2938881"/>
              <a:ext cx="634980" cy="3638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err="1"/>
                <a:t>rplN</a:t>
              </a:r>
              <a:endParaRPr lang="en-US" sz="1400" dirty="0"/>
            </a:p>
          </p:txBody>
        </p:sp>
      </p:grpSp>
      <p:sp>
        <p:nvSpPr>
          <p:cNvPr id="28" name="TextBox 27"/>
          <p:cNvSpPr txBox="1"/>
          <p:nvPr/>
        </p:nvSpPr>
        <p:spPr>
          <a:xfrm>
            <a:off x="347969" y="6179248"/>
            <a:ext cx="5821590" cy="584759"/>
          </a:xfrm>
          <a:prstGeom prst="rect">
            <a:avLst/>
          </a:prstGeom>
          <a:noFill/>
        </p:spPr>
        <p:txBody>
          <a:bodyPr wrap="none" lIns="91422" tIns="45712" rIns="91422" bIns="45712" rtlCol="0">
            <a:spAutoFit/>
          </a:bodyPr>
          <a:lstStyle/>
          <a:p>
            <a:r>
              <a:rPr lang="en-US" sz="1600" dirty="0">
                <a:latin typeface="Times New Roman"/>
                <a:cs typeface="Times New Roman"/>
              </a:rPr>
              <a:t>-&gt; Ribosomal subunits.</a:t>
            </a:r>
          </a:p>
          <a:p>
            <a:r>
              <a:rPr lang="en-US" sz="1600" dirty="0">
                <a:latin typeface="Times New Roman"/>
                <a:cs typeface="Times New Roman"/>
              </a:rPr>
              <a:t>-&gt; All interacting proteins can be used as chokepoints (</a:t>
            </a:r>
            <a:r>
              <a:rPr lang="en-US" sz="1600" b="1" dirty="0">
                <a:latin typeface="Times New Roman"/>
                <a:cs typeface="Times New Roman"/>
              </a:rPr>
              <a:t>except rplP</a:t>
            </a:r>
            <a:r>
              <a:rPr lang="en-US" sz="1600" dirty="0">
                <a:latin typeface="Times New Roman"/>
                <a:cs typeface="Times New Roman"/>
              </a:rPr>
              <a:t>).</a:t>
            </a:r>
          </a:p>
        </p:txBody>
      </p:sp>
      <p:sp>
        <p:nvSpPr>
          <p:cNvPr id="30" name="TextBox 29"/>
          <p:cNvSpPr txBox="1"/>
          <p:nvPr/>
        </p:nvSpPr>
        <p:spPr>
          <a:xfrm>
            <a:off x="179401" y="128575"/>
            <a:ext cx="1024603" cy="830981"/>
          </a:xfrm>
          <a:prstGeom prst="rect">
            <a:avLst/>
          </a:prstGeom>
          <a:noFill/>
          <a:ln>
            <a:noFill/>
          </a:ln>
        </p:spPr>
        <p:txBody>
          <a:bodyPr wrap="none" lIns="91422" tIns="45712" rIns="91422" bIns="45712" rtlCol="0">
            <a:spAutoFit/>
          </a:bodyPr>
          <a:lstStyle/>
          <a:p>
            <a:r>
              <a:rPr lang="en-IN" sz="1600" dirty="0">
                <a:ln>
                  <a:solidFill>
                    <a:srgbClr val="000000"/>
                  </a:solidFill>
                </a:ln>
                <a:solidFill>
                  <a:srgbClr val="000000"/>
                </a:solidFill>
                <a:latin typeface="Times New Roman"/>
                <a:cs typeface="Times New Roman"/>
              </a:rPr>
              <a:t>Example: </a:t>
            </a:r>
          </a:p>
          <a:p>
            <a:r>
              <a:rPr lang="en-IN" sz="1600" dirty="0">
                <a:ln>
                  <a:solidFill>
                    <a:srgbClr val="000000"/>
                  </a:solidFill>
                </a:ln>
                <a:solidFill>
                  <a:srgbClr val="000000"/>
                </a:solidFill>
                <a:latin typeface="Times New Roman"/>
                <a:cs typeface="Times New Roman"/>
              </a:rPr>
              <a:t>O32984 </a:t>
            </a:r>
          </a:p>
          <a:p>
            <a:r>
              <a:rPr lang="en-IN" sz="1600" dirty="0">
                <a:ln>
                  <a:solidFill>
                    <a:srgbClr val="000000"/>
                  </a:solidFill>
                </a:ln>
                <a:solidFill>
                  <a:srgbClr val="000000"/>
                </a:solidFill>
                <a:latin typeface="Times New Roman"/>
                <a:cs typeface="Times New Roman"/>
              </a:rPr>
              <a:t>(</a:t>
            </a:r>
            <a:r>
              <a:rPr lang="en-IN" sz="1600" dirty="0" err="1">
                <a:ln>
                  <a:solidFill>
                    <a:srgbClr val="000000"/>
                  </a:solidFill>
                </a:ln>
                <a:solidFill>
                  <a:srgbClr val="000000"/>
                </a:solidFill>
                <a:latin typeface="Times New Roman"/>
                <a:cs typeface="Times New Roman"/>
              </a:rPr>
              <a:t>rplP</a:t>
            </a:r>
            <a:r>
              <a:rPr lang="en-IN" sz="1600" dirty="0" smtClean="0">
                <a:ln>
                  <a:solidFill>
                    <a:srgbClr val="000000"/>
                  </a:solidFill>
                </a:ln>
                <a:solidFill>
                  <a:srgbClr val="000000"/>
                </a:solidFill>
                <a:latin typeface="Times New Roman"/>
                <a:cs typeface="Times New Roman"/>
              </a:rPr>
              <a:t>)</a:t>
            </a:r>
          </a:p>
        </p:txBody>
      </p:sp>
    </p:spTree>
    <p:extLst>
      <p:ext uri="{BB962C8B-B14F-4D97-AF65-F5344CB8AC3E}">
        <p14:creationId xmlns:p14="http://schemas.microsoft.com/office/powerpoint/2010/main" val="2170016072"/>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06168" y="2719766"/>
            <a:ext cx="1201241" cy="369316"/>
          </a:xfrm>
          <a:prstGeom prst="rect">
            <a:avLst/>
          </a:prstGeom>
          <a:noFill/>
          <a:ln>
            <a:solidFill>
              <a:srgbClr val="000000"/>
            </a:solidFill>
          </a:ln>
        </p:spPr>
        <p:txBody>
          <a:bodyPr wrap="square" lIns="91422" tIns="45712" rIns="91422" bIns="45712" rtlCol="0">
            <a:spAutoFit/>
          </a:bodyPr>
          <a:lstStyle/>
          <a:p>
            <a:r>
              <a:rPr lang="en-IN" b="1" dirty="0">
                <a:solidFill>
                  <a:srgbClr val="FF0000"/>
                </a:solidFill>
                <a:latin typeface="Times New Roman"/>
                <a:cs typeface="Times New Roman"/>
              </a:rPr>
              <a:t>STEP: </a:t>
            </a:r>
            <a:r>
              <a:rPr lang="en-IN" b="1" dirty="0" smtClean="0">
                <a:solidFill>
                  <a:srgbClr val="FF0000"/>
                </a:solidFill>
                <a:latin typeface="Times New Roman"/>
                <a:cs typeface="Times New Roman"/>
              </a:rPr>
              <a:t>6</a:t>
            </a:r>
            <a:endParaRPr lang="en-IN" b="1" dirty="0">
              <a:solidFill>
                <a:srgbClr val="FF0000"/>
              </a:solidFill>
              <a:latin typeface="Times New Roman"/>
              <a:cs typeface="Times New Roman"/>
            </a:endParaRPr>
          </a:p>
        </p:txBody>
      </p:sp>
      <p:sp>
        <p:nvSpPr>
          <p:cNvPr id="17" name="Rectangle 16"/>
          <p:cNvSpPr/>
          <p:nvPr/>
        </p:nvSpPr>
        <p:spPr>
          <a:xfrm>
            <a:off x="2812930" y="3062699"/>
            <a:ext cx="3963038" cy="338538"/>
          </a:xfrm>
          <a:prstGeom prst="rect">
            <a:avLst/>
          </a:prstGeom>
        </p:spPr>
        <p:txBody>
          <a:bodyPr wrap="square" lIns="91422" tIns="45712" rIns="91422" bIns="45712">
            <a:spAutoFit/>
          </a:bodyPr>
          <a:lstStyle/>
          <a:p>
            <a:pPr algn="just"/>
            <a:r>
              <a:rPr lang="en-IN" sz="1600" b="1" i="1" dirty="0" smtClean="0">
                <a:latin typeface="Times New Roman"/>
                <a:cs typeface="Times New Roman"/>
              </a:rPr>
              <a:t>Is </a:t>
            </a:r>
            <a:r>
              <a:rPr lang="en-US" sz="1600" b="1" i="1" dirty="0" smtClean="0">
                <a:latin typeface="Times New Roman"/>
                <a:cs typeface="Times New Roman"/>
              </a:rPr>
              <a:t>chokepoints are essential proteins??</a:t>
            </a:r>
            <a:endParaRPr lang="en-IN" sz="1600" i="1" dirty="0">
              <a:latin typeface="Times New Roman"/>
              <a:cs typeface="Times New Roman"/>
            </a:endParaRPr>
          </a:p>
        </p:txBody>
      </p:sp>
      <p:sp>
        <p:nvSpPr>
          <p:cNvPr id="3" name="TextBox 2"/>
          <p:cNvSpPr txBox="1"/>
          <p:nvPr/>
        </p:nvSpPr>
        <p:spPr>
          <a:xfrm>
            <a:off x="406168" y="307194"/>
            <a:ext cx="1159292" cy="369332"/>
          </a:xfrm>
          <a:prstGeom prst="rect">
            <a:avLst/>
          </a:prstGeom>
          <a:noFill/>
        </p:spPr>
        <p:txBody>
          <a:bodyPr wrap="none" rtlCol="0">
            <a:spAutoFit/>
          </a:bodyPr>
          <a:lstStyle/>
          <a:p>
            <a:r>
              <a:rPr lang="en-US" b="1" dirty="0" smtClean="0">
                <a:solidFill>
                  <a:srgbClr val="0000FF"/>
                </a:solidFill>
                <a:latin typeface="Times New Roman"/>
                <a:cs typeface="Times New Roman"/>
              </a:rPr>
              <a:t>PART - II</a:t>
            </a:r>
            <a:endParaRPr lang="en-US" b="1" dirty="0">
              <a:solidFill>
                <a:srgbClr val="0000FF"/>
              </a:solidFill>
              <a:latin typeface="Times New Roman"/>
              <a:cs typeface="Times New Roman"/>
            </a:endParaRPr>
          </a:p>
        </p:txBody>
      </p:sp>
      <p:pic>
        <p:nvPicPr>
          <p:cNvPr id="24" name="Picture 23" descr="Slide1.jpg"/>
          <p:cNvPicPr>
            <a:picLocks noChangeAspect="1"/>
          </p:cNvPicPr>
          <p:nvPr/>
        </p:nvPicPr>
        <p:blipFill rotWithShape="1">
          <a:blip r:embed="rId2">
            <a:extLst>
              <a:ext uri="{28A0092B-C50C-407E-A947-70E740481C1C}">
                <a14:useLocalDpi xmlns:a14="http://schemas.microsoft.com/office/drawing/2010/main" val="0"/>
              </a:ext>
            </a:extLst>
          </a:blip>
          <a:srcRect t="32400" r="7478" b="21971"/>
          <a:stretch/>
        </p:blipFill>
        <p:spPr>
          <a:xfrm>
            <a:off x="2424460" y="307194"/>
            <a:ext cx="6164385" cy="2496306"/>
          </a:xfrm>
          <a:prstGeom prst="rect">
            <a:avLst/>
          </a:prstGeom>
          <a:ln>
            <a:solidFill>
              <a:schemeClr val="tx1"/>
            </a:solidFill>
          </a:ln>
        </p:spPr>
      </p:pic>
      <p:sp>
        <p:nvSpPr>
          <p:cNvPr id="26" name="Rectangle 25"/>
          <p:cNvSpPr/>
          <p:nvPr/>
        </p:nvSpPr>
        <p:spPr>
          <a:xfrm>
            <a:off x="406168" y="4314539"/>
            <a:ext cx="4256910" cy="2153394"/>
          </a:xfrm>
          <a:prstGeom prst="rect">
            <a:avLst/>
          </a:prstGeom>
          <a:ln>
            <a:solidFill>
              <a:srgbClr val="000000"/>
            </a:solidFill>
          </a:ln>
        </p:spPr>
        <p:txBody>
          <a:bodyPr wrap="square" lIns="91422" tIns="45712" rIns="91422" bIns="45712">
            <a:spAutoFit/>
          </a:bodyPr>
          <a:lstStyle/>
          <a:p>
            <a:pPr marL="285750" indent="-285750" algn="just">
              <a:lnSpc>
                <a:spcPct val="120000"/>
              </a:lnSpc>
              <a:buFont typeface="Wingdings" charset="2"/>
              <a:buChar char="v"/>
            </a:pPr>
            <a:r>
              <a:rPr lang="en-US" sz="1400" dirty="0" smtClean="0">
                <a:latin typeface="Times New Roman"/>
                <a:cs typeface="Times New Roman"/>
              </a:rPr>
              <a:t>Homologs of chokepoint proteins were searched in all known mycobacterial</a:t>
            </a:r>
            <a:r>
              <a:rPr lang="en-US" sz="1400" i="1" dirty="0" smtClean="0">
                <a:latin typeface="Times New Roman"/>
                <a:cs typeface="Times New Roman"/>
              </a:rPr>
              <a:t> </a:t>
            </a:r>
            <a:r>
              <a:rPr lang="en-US" sz="1400" dirty="0" smtClean="0">
                <a:latin typeface="Times New Roman"/>
                <a:cs typeface="Times New Roman"/>
              </a:rPr>
              <a:t>proteomes (46 mycobacterial</a:t>
            </a:r>
            <a:r>
              <a:rPr lang="en-US" sz="1400" i="1" dirty="0" smtClean="0">
                <a:latin typeface="Times New Roman"/>
                <a:cs typeface="Times New Roman"/>
              </a:rPr>
              <a:t> </a:t>
            </a:r>
            <a:r>
              <a:rPr lang="en-US" sz="1400" dirty="0" smtClean="0">
                <a:latin typeface="Times New Roman"/>
                <a:cs typeface="Times New Roman"/>
              </a:rPr>
              <a:t>reference proteomes were present in UniProtKB in October, 2017). </a:t>
            </a:r>
          </a:p>
          <a:p>
            <a:pPr marL="285750" indent="-285750" algn="just">
              <a:lnSpc>
                <a:spcPct val="120000"/>
              </a:lnSpc>
              <a:buFont typeface="Wingdings" charset="2"/>
              <a:buChar char="v"/>
            </a:pPr>
            <a:r>
              <a:rPr lang="en-US" sz="1400" dirty="0" smtClean="0">
                <a:latin typeface="Times New Roman"/>
                <a:cs typeface="Times New Roman"/>
              </a:rPr>
              <a:t>If a chokepoint protein showed ≥50% identity over 80% of sequence length in a minimum of 10 mycobacterial</a:t>
            </a:r>
            <a:r>
              <a:rPr lang="en-US" sz="1400" i="1" dirty="0" smtClean="0">
                <a:latin typeface="Times New Roman"/>
                <a:cs typeface="Times New Roman"/>
              </a:rPr>
              <a:t> </a:t>
            </a:r>
            <a:r>
              <a:rPr lang="en-US" sz="1400" dirty="0" smtClean="0">
                <a:latin typeface="Times New Roman"/>
                <a:cs typeface="Times New Roman"/>
              </a:rPr>
              <a:t>proteomes, it was considered as a part of the core proteome.</a:t>
            </a:r>
          </a:p>
        </p:txBody>
      </p:sp>
      <p:sp>
        <p:nvSpPr>
          <p:cNvPr id="2" name="Rectangle 1"/>
          <p:cNvSpPr/>
          <p:nvPr/>
        </p:nvSpPr>
        <p:spPr>
          <a:xfrm>
            <a:off x="1324662" y="3690739"/>
            <a:ext cx="1934611" cy="415498"/>
          </a:xfrm>
          <a:prstGeom prst="rect">
            <a:avLst/>
          </a:prstGeom>
        </p:spPr>
        <p:txBody>
          <a:bodyPr wrap="none">
            <a:spAutoFit/>
          </a:bodyPr>
          <a:lstStyle/>
          <a:p>
            <a:pPr marL="342832" indent="-342832" algn="just">
              <a:lnSpc>
                <a:spcPct val="120000"/>
              </a:lnSpc>
              <a:buAutoNum type="alphaLcParenBoth"/>
            </a:pPr>
            <a:r>
              <a:rPr lang="en-US" b="1" i="1" dirty="0" smtClean="0">
                <a:solidFill>
                  <a:srgbClr val="008000"/>
                </a:solidFill>
                <a:latin typeface="Times New Roman"/>
                <a:cs typeface="Times New Roman"/>
              </a:rPr>
              <a:t> Core proteome</a:t>
            </a:r>
          </a:p>
        </p:txBody>
      </p:sp>
      <p:sp>
        <p:nvSpPr>
          <p:cNvPr id="4" name="Rectangle 3"/>
          <p:cNvSpPr/>
          <p:nvPr/>
        </p:nvSpPr>
        <p:spPr>
          <a:xfrm>
            <a:off x="5720499" y="3690739"/>
            <a:ext cx="2199816" cy="415498"/>
          </a:xfrm>
          <a:prstGeom prst="rect">
            <a:avLst/>
          </a:prstGeom>
        </p:spPr>
        <p:txBody>
          <a:bodyPr wrap="none">
            <a:spAutoFit/>
          </a:bodyPr>
          <a:lstStyle/>
          <a:p>
            <a:pPr algn="just">
              <a:lnSpc>
                <a:spcPct val="120000"/>
              </a:lnSpc>
            </a:pPr>
            <a:r>
              <a:rPr lang="en-US" b="1" i="1" dirty="0" smtClean="0">
                <a:solidFill>
                  <a:srgbClr val="008000"/>
                </a:solidFill>
                <a:latin typeface="Times New Roman"/>
                <a:cs typeface="Times New Roman"/>
              </a:rPr>
              <a:t>(b) Essential protein </a:t>
            </a:r>
          </a:p>
        </p:txBody>
      </p:sp>
      <p:sp>
        <p:nvSpPr>
          <p:cNvPr id="27" name="Rectangle 26"/>
          <p:cNvSpPr/>
          <p:nvPr/>
        </p:nvSpPr>
        <p:spPr>
          <a:xfrm>
            <a:off x="5331491" y="4314539"/>
            <a:ext cx="3383855" cy="1377797"/>
          </a:xfrm>
          <a:prstGeom prst="rect">
            <a:avLst/>
          </a:prstGeom>
          <a:ln>
            <a:solidFill>
              <a:srgbClr val="000000"/>
            </a:solidFill>
          </a:ln>
        </p:spPr>
        <p:txBody>
          <a:bodyPr wrap="square" lIns="91422" tIns="45712" rIns="91422" bIns="45712">
            <a:spAutoFit/>
          </a:bodyPr>
          <a:lstStyle/>
          <a:p>
            <a:pPr marL="285750" indent="-285750" algn="just">
              <a:lnSpc>
                <a:spcPct val="120000"/>
              </a:lnSpc>
              <a:buFont typeface="Wingdings" charset="2"/>
              <a:buChar char="v"/>
            </a:pPr>
            <a:r>
              <a:rPr lang="en-US" sz="1400" dirty="0" smtClean="0">
                <a:latin typeface="Times New Roman"/>
                <a:cs typeface="Times New Roman"/>
              </a:rPr>
              <a:t>If a chokepoint protein was considered as essential protein if it had an alignment identity ≥50% with a protein contained in Database of Essential Genes (DEG), over 80% of sequence length. </a:t>
            </a:r>
          </a:p>
        </p:txBody>
      </p:sp>
      <p:cxnSp>
        <p:nvCxnSpPr>
          <p:cNvPr id="6" name="Straight Arrow Connector 5"/>
          <p:cNvCxnSpPr/>
          <p:nvPr/>
        </p:nvCxnSpPr>
        <p:spPr>
          <a:xfrm flipH="1">
            <a:off x="2999648" y="3459175"/>
            <a:ext cx="350324" cy="265433"/>
          </a:xfrm>
          <a:prstGeom prst="straightConnector1">
            <a:avLst/>
          </a:prstGeom>
          <a:ln>
            <a:solidFill>
              <a:srgbClr val="E46C0A"/>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06653" y="3444989"/>
            <a:ext cx="525486" cy="265433"/>
          </a:xfrm>
          <a:prstGeom prst="straightConnector1">
            <a:avLst/>
          </a:prstGeom>
          <a:ln>
            <a:solidFill>
              <a:srgbClr val="E46C0A"/>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66589" y="676526"/>
            <a:ext cx="1851538" cy="707886"/>
          </a:xfrm>
          <a:prstGeom prst="rect">
            <a:avLst/>
          </a:prstGeom>
        </p:spPr>
        <p:txBody>
          <a:bodyPr wrap="square">
            <a:spAutoFit/>
          </a:bodyPr>
          <a:lstStyle/>
          <a:p>
            <a:pPr lvl="0"/>
            <a:r>
              <a:rPr lang="en-US" sz="2000" b="1" i="1" dirty="0">
                <a:solidFill>
                  <a:srgbClr val="008000"/>
                </a:solidFill>
                <a:latin typeface="Times New Roman"/>
                <a:cs typeface="Times New Roman"/>
              </a:rPr>
              <a:t>Filter potential target(</a:t>
            </a:r>
            <a:r>
              <a:rPr lang="en-US" sz="2000" b="1" i="1" dirty="0" smtClean="0">
                <a:solidFill>
                  <a:srgbClr val="008000"/>
                </a:solidFill>
                <a:latin typeface="Times New Roman"/>
                <a:cs typeface="Times New Roman"/>
              </a:rPr>
              <a:t>s)</a:t>
            </a:r>
            <a:endParaRPr lang="en-US" sz="2000" dirty="0">
              <a:solidFill>
                <a:srgbClr val="008000"/>
              </a:solidFill>
            </a:endParaRPr>
          </a:p>
        </p:txBody>
      </p:sp>
    </p:spTree>
    <p:extLst>
      <p:ext uri="{BB962C8B-B14F-4D97-AF65-F5344CB8AC3E}">
        <p14:creationId xmlns:p14="http://schemas.microsoft.com/office/powerpoint/2010/main" val="278269908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53987" y="2723731"/>
            <a:ext cx="1201241" cy="369316"/>
          </a:xfrm>
          <a:prstGeom prst="rect">
            <a:avLst/>
          </a:prstGeom>
          <a:noFill/>
          <a:ln>
            <a:solidFill>
              <a:srgbClr val="000000"/>
            </a:solidFill>
          </a:ln>
        </p:spPr>
        <p:txBody>
          <a:bodyPr wrap="square" lIns="91422" tIns="45712" rIns="91422" bIns="45712" rtlCol="0">
            <a:spAutoFit/>
          </a:bodyPr>
          <a:lstStyle/>
          <a:p>
            <a:r>
              <a:rPr lang="en-IN" b="1" dirty="0">
                <a:solidFill>
                  <a:srgbClr val="FF0000"/>
                </a:solidFill>
                <a:latin typeface="Times New Roman"/>
                <a:cs typeface="Times New Roman"/>
              </a:rPr>
              <a:t>STEP: 7</a:t>
            </a:r>
          </a:p>
        </p:txBody>
      </p:sp>
      <p:sp>
        <p:nvSpPr>
          <p:cNvPr id="17" name="Rectangle 16"/>
          <p:cNvSpPr/>
          <p:nvPr/>
        </p:nvSpPr>
        <p:spPr>
          <a:xfrm>
            <a:off x="2617545" y="2893430"/>
            <a:ext cx="3963038" cy="369316"/>
          </a:xfrm>
          <a:prstGeom prst="rect">
            <a:avLst/>
          </a:prstGeom>
        </p:spPr>
        <p:txBody>
          <a:bodyPr wrap="square" lIns="91422" tIns="45712" rIns="91422" bIns="45712">
            <a:spAutoFit/>
          </a:bodyPr>
          <a:lstStyle/>
          <a:p>
            <a:pPr algn="ctr"/>
            <a:r>
              <a:rPr lang="en-US" b="1" i="1" dirty="0" err="1" smtClean="0">
                <a:latin typeface="Times New Roman"/>
                <a:cs typeface="Times New Roman"/>
              </a:rPr>
              <a:t>Druggability</a:t>
            </a:r>
            <a:r>
              <a:rPr lang="en-US" b="1" i="1" dirty="0" smtClean="0">
                <a:latin typeface="Times New Roman"/>
                <a:cs typeface="Times New Roman"/>
              </a:rPr>
              <a:t> of selected targets.</a:t>
            </a:r>
            <a:endParaRPr lang="en-IN" i="1" dirty="0">
              <a:latin typeface="Times New Roman"/>
              <a:cs typeface="Times New Roman"/>
            </a:endParaRPr>
          </a:p>
        </p:txBody>
      </p:sp>
      <p:sp>
        <p:nvSpPr>
          <p:cNvPr id="3" name="TextBox 2"/>
          <p:cNvSpPr txBox="1"/>
          <p:nvPr/>
        </p:nvSpPr>
        <p:spPr>
          <a:xfrm>
            <a:off x="406168" y="307194"/>
            <a:ext cx="1249060" cy="369332"/>
          </a:xfrm>
          <a:prstGeom prst="rect">
            <a:avLst/>
          </a:prstGeom>
          <a:noFill/>
        </p:spPr>
        <p:txBody>
          <a:bodyPr wrap="none" rtlCol="0">
            <a:spAutoFit/>
          </a:bodyPr>
          <a:lstStyle/>
          <a:p>
            <a:r>
              <a:rPr lang="en-US" b="1" dirty="0" smtClean="0">
                <a:solidFill>
                  <a:srgbClr val="0000FF"/>
                </a:solidFill>
                <a:latin typeface="Times New Roman"/>
                <a:cs typeface="Times New Roman"/>
              </a:rPr>
              <a:t>PART - III</a:t>
            </a:r>
            <a:endParaRPr lang="en-US" b="1" dirty="0">
              <a:solidFill>
                <a:srgbClr val="0000FF"/>
              </a:solidFill>
              <a:latin typeface="Times New Roman"/>
              <a:cs typeface="Times New Roman"/>
            </a:endParaRPr>
          </a:p>
        </p:txBody>
      </p:sp>
      <p:sp>
        <p:nvSpPr>
          <p:cNvPr id="26" name="Rectangle 25"/>
          <p:cNvSpPr/>
          <p:nvPr/>
        </p:nvSpPr>
        <p:spPr>
          <a:xfrm>
            <a:off x="406168" y="4314539"/>
            <a:ext cx="3622556" cy="2153394"/>
          </a:xfrm>
          <a:prstGeom prst="rect">
            <a:avLst/>
          </a:prstGeom>
          <a:ln>
            <a:solidFill>
              <a:srgbClr val="000000"/>
            </a:solidFill>
          </a:ln>
        </p:spPr>
        <p:txBody>
          <a:bodyPr wrap="square" lIns="91422" tIns="45712" rIns="91422" bIns="45712">
            <a:spAutoFit/>
          </a:bodyPr>
          <a:lstStyle/>
          <a:p>
            <a:pPr algn="just">
              <a:lnSpc>
                <a:spcPct val="120000"/>
              </a:lnSpc>
              <a:spcBef>
                <a:spcPts val="600"/>
              </a:spcBef>
            </a:pPr>
            <a:r>
              <a:rPr lang="en-US" sz="1400" b="1" dirty="0" smtClean="0">
                <a:latin typeface="Times New Roman"/>
                <a:cs typeface="Times New Roman"/>
              </a:rPr>
              <a:t>DrugBank was used database </a:t>
            </a:r>
            <a:r>
              <a:rPr lang="en-US" sz="1400" dirty="0" smtClean="0">
                <a:latin typeface="Times New Roman"/>
                <a:cs typeface="Times New Roman"/>
              </a:rPr>
              <a:t>to find potential drug molecules.</a:t>
            </a:r>
          </a:p>
          <a:p>
            <a:pPr marL="285750" indent="-285750" algn="just">
              <a:lnSpc>
                <a:spcPct val="120000"/>
              </a:lnSpc>
              <a:buFont typeface="Wingdings" charset="2"/>
              <a:buChar char="ü"/>
            </a:pPr>
            <a:r>
              <a:rPr lang="en-US" sz="1400" dirty="0" smtClean="0">
                <a:latin typeface="Times New Roman"/>
                <a:cs typeface="Times New Roman"/>
              </a:rPr>
              <a:t>Download sequences of four types - </a:t>
            </a:r>
            <a:r>
              <a:rPr lang="en-US" sz="1400" b="1" dirty="0" smtClean="0">
                <a:latin typeface="Times New Roman"/>
                <a:cs typeface="Times New Roman"/>
              </a:rPr>
              <a:t>targets namely, drug targets, drug enzymes, drug carriers and drug transporters. </a:t>
            </a:r>
          </a:p>
          <a:p>
            <a:pPr marL="285750" indent="-285750" algn="just">
              <a:lnSpc>
                <a:spcPct val="120000"/>
              </a:lnSpc>
              <a:buFont typeface="Wingdings" charset="2"/>
              <a:buChar char="ü"/>
            </a:pPr>
            <a:r>
              <a:rPr lang="en-US" sz="1400" dirty="0" smtClean="0">
                <a:latin typeface="Times New Roman"/>
                <a:cs typeface="Times New Roman"/>
              </a:rPr>
              <a:t>Potential binder of homologous chokepoint proteins - </a:t>
            </a:r>
            <a:r>
              <a:rPr lang="en-US" sz="1400" b="1" dirty="0" smtClean="0">
                <a:latin typeface="Times New Roman"/>
                <a:cs typeface="Times New Roman"/>
              </a:rPr>
              <a:t>≥50% identity over 80% of the sequence length.</a:t>
            </a:r>
          </a:p>
        </p:txBody>
      </p:sp>
      <p:sp>
        <p:nvSpPr>
          <p:cNvPr id="2" name="Rectangle 1"/>
          <p:cNvSpPr/>
          <p:nvPr/>
        </p:nvSpPr>
        <p:spPr>
          <a:xfrm>
            <a:off x="1023637" y="3625760"/>
            <a:ext cx="2095445" cy="379591"/>
          </a:xfrm>
          <a:prstGeom prst="rect">
            <a:avLst/>
          </a:prstGeom>
        </p:spPr>
        <p:txBody>
          <a:bodyPr wrap="none">
            <a:spAutoFit/>
          </a:bodyPr>
          <a:lstStyle/>
          <a:p>
            <a:pPr marL="285750" indent="-285750" algn="just">
              <a:lnSpc>
                <a:spcPct val="120000"/>
              </a:lnSpc>
              <a:buFont typeface="Wingdings" charset="2"/>
              <a:buChar char="v"/>
            </a:pPr>
            <a:r>
              <a:rPr lang="en-US" sz="1600" b="1" i="1" dirty="0" smtClean="0">
                <a:solidFill>
                  <a:srgbClr val="008000"/>
                </a:solidFill>
                <a:latin typeface="Times New Roman"/>
                <a:cs typeface="Times New Roman"/>
              </a:rPr>
              <a:t>Drug identification</a:t>
            </a:r>
          </a:p>
        </p:txBody>
      </p:sp>
      <p:sp>
        <p:nvSpPr>
          <p:cNvPr id="4" name="Rectangle 3"/>
          <p:cNvSpPr/>
          <p:nvPr/>
        </p:nvSpPr>
        <p:spPr>
          <a:xfrm>
            <a:off x="5766717" y="3618592"/>
            <a:ext cx="2018501" cy="379591"/>
          </a:xfrm>
          <a:prstGeom prst="rect">
            <a:avLst/>
          </a:prstGeom>
        </p:spPr>
        <p:txBody>
          <a:bodyPr wrap="none">
            <a:spAutoFit/>
          </a:bodyPr>
          <a:lstStyle/>
          <a:p>
            <a:pPr marL="285750" indent="-285750" algn="just">
              <a:lnSpc>
                <a:spcPct val="120000"/>
              </a:lnSpc>
              <a:buFont typeface="Wingdings" charset="2"/>
              <a:buChar char="v"/>
            </a:pPr>
            <a:r>
              <a:rPr lang="en-US" sz="1600" b="1" i="1" dirty="0" smtClean="0">
                <a:solidFill>
                  <a:srgbClr val="008000"/>
                </a:solidFill>
                <a:latin typeface="Times New Roman"/>
                <a:cs typeface="Times New Roman"/>
              </a:rPr>
              <a:t>Drug optimization</a:t>
            </a:r>
          </a:p>
        </p:txBody>
      </p:sp>
      <p:sp>
        <p:nvSpPr>
          <p:cNvPr id="27" name="Rectangle 26"/>
          <p:cNvSpPr/>
          <p:nvPr/>
        </p:nvSpPr>
        <p:spPr>
          <a:xfrm>
            <a:off x="4509810" y="4066940"/>
            <a:ext cx="4532315" cy="2411926"/>
          </a:xfrm>
          <a:prstGeom prst="rect">
            <a:avLst/>
          </a:prstGeom>
          <a:ln>
            <a:solidFill>
              <a:srgbClr val="000000"/>
            </a:solidFill>
          </a:ln>
        </p:spPr>
        <p:txBody>
          <a:bodyPr wrap="square" lIns="91422" tIns="45712" rIns="91422" bIns="45712">
            <a:spAutoFit/>
          </a:bodyPr>
          <a:lstStyle/>
          <a:p>
            <a:pPr marL="285750" indent="-285750" algn="just">
              <a:lnSpc>
                <a:spcPct val="120000"/>
              </a:lnSpc>
              <a:spcBef>
                <a:spcPts val="600"/>
              </a:spcBef>
              <a:buFont typeface="Wingdings" charset="2"/>
              <a:buChar char="ü"/>
            </a:pPr>
            <a:r>
              <a:rPr lang="en-US" sz="1400" dirty="0" smtClean="0">
                <a:latin typeface="Times New Roman"/>
                <a:cs typeface="Times New Roman"/>
              </a:rPr>
              <a:t>Lipinski’s rule of five scales that includes molecular weight ≤500, number of rotatable bonds ≤10, hydrogen bond donors ≤5, hydrogen bond acceptors ≤10 and </a:t>
            </a:r>
            <a:r>
              <a:rPr lang="en-US" sz="1400" dirty="0" err="1" smtClean="0">
                <a:latin typeface="Times New Roman"/>
                <a:cs typeface="Times New Roman"/>
              </a:rPr>
              <a:t>logP</a:t>
            </a:r>
            <a:r>
              <a:rPr lang="en-US" sz="1400" dirty="0" smtClean="0">
                <a:latin typeface="Times New Roman"/>
                <a:cs typeface="Times New Roman"/>
              </a:rPr>
              <a:t> ≤5.Half-life ≥60 minutes and toxicity information.</a:t>
            </a:r>
          </a:p>
          <a:p>
            <a:pPr marL="285750" indent="-285750" algn="just">
              <a:lnSpc>
                <a:spcPct val="120000"/>
              </a:lnSpc>
              <a:buFont typeface="Wingdings" charset="2"/>
              <a:buChar char="ü"/>
            </a:pPr>
            <a:r>
              <a:rPr lang="en-US" sz="1400" dirty="0" smtClean="0">
                <a:latin typeface="Times New Roman"/>
                <a:cs typeface="Times New Roman"/>
              </a:rPr>
              <a:t>Drug molecules which possessed a minimum 5 of the 7 parameters were considered as probable drugs.</a:t>
            </a:r>
          </a:p>
          <a:p>
            <a:pPr marL="285750" indent="-285750" algn="just">
              <a:lnSpc>
                <a:spcPct val="120000"/>
              </a:lnSpc>
              <a:buFont typeface="Wingdings" charset="2"/>
              <a:buChar char="ü"/>
            </a:pPr>
            <a:r>
              <a:rPr lang="en-US" sz="1400" dirty="0" smtClean="0">
                <a:latin typeface="Times New Roman"/>
                <a:cs typeface="Times New Roman"/>
              </a:rPr>
              <a:t>Drug-like compounds categorized by the DrugBank as dietary supplements, micronutrients, or vitamins were excluded from the study. </a:t>
            </a:r>
            <a:endParaRPr lang="en-US" sz="1400" dirty="0">
              <a:latin typeface="Times New Roman"/>
              <a:cs typeface="Times New Roman"/>
            </a:endParaRPr>
          </a:p>
        </p:txBody>
      </p:sp>
      <p:cxnSp>
        <p:nvCxnSpPr>
          <p:cNvPr id="6" name="Straight Arrow Connector 5"/>
          <p:cNvCxnSpPr/>
          <p:nvPr/>
        </p:nvCxnSpPr>
        <p:spPr>
          <a:xfrm flipH="1">
            <a:off x="2999648" y="3326458"/>
            <a:ext cx="350324" cy="26543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a:off x="5506653" y="3326458"/>
            <a:ext cx="525486" cy="265433"/>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pic>
        <p:nvPicPr>
          <p:cNvPr id="12" name="Picture 11" descr="Slide1.jpg"/>
          <p:cNvPicPr>
            <a:picLocks noChangeAspect="1"/>
          </p:cNvPicPr>
          <p:nvPr/>
        </p:nvPicPr>
        <p:blipFill rotWithShape="1">
          <a:blip r:embed="rId2">
            <a:extLst>
              <a:ext uri="{28A0092B-C50C-407E-A947-70E740481C1C}">
                <a14:useLocalDpi xmlns:a14="http://schemas.microsoft.com/office/drawing/2010/main" val="0"/>
              </a:ext>
            </a:extLst>
          </a:blip>
          <a:srcRect t="78450" r="7478"/>
          <a:stretch/>
        </p:blipFill>
        <p:spPr>
          <a:xfrm>
            <a:off x="2698435" y="424057"/>
            <a:ext cx="6164385" cy="1908142"/>
          </a:xfrm>
          <a:prstGeom prst="rect">
            <a:avLst/>
          </a:prstGeom>
          <a:ln>
            <a:solidFill>
              <a:schemeClr val="tx1"/>
            </a:solidFill>
          </a:ln>
        </p:spPr>
      </p:pic>
    </p:spTree>
    <p:extLst>
      <p:ext uri="{BB962C8B-B14F-4D97-AF65-F5344CB8AC3E}">
        <p14:creationId xmlns:p14="http://schemas.microsoft.com/office/powerpoint/2010/main" val="2277425063"/>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342282" y="1024226"/>
            <a:ext cx="7484445" cy="5126315"/>
            <a:chOff x="2900844" y="14374860"/>
            <a:chExt cx="6350357" cy="5936495"/>
          </a:xfrm>
        </p:grpSpPr>
        <p:grpSp>
          <p:nvGrpSpPr>
            <p:cNvPr id="4" name="Group 3"/>
            <p:cNvGrpSpPr/>
            <p:nvPr/>
          </p:nvGrpSpPr>
          <p:grpSpPr>
            <a:xfrm>
              <a:off x="5136771" y="16326535"/>
              <a:ext cx="2238063" cy="3449353"/>
              <a:chOff x="4411119" y="1227648"/>
              <a:chExt cx="3083302" cy="4094517"/>
            </a:xfrm>
            <a:noFill/>
            <a:effectLst>
              <a:glow rad="63500">
                <a:schemeClr val="accent2">
                  <a:satMod val="175000"/>
                  <a:alpha val="40000"/>
                </a:schemeClr>
              </a:glow>
              <a:reflection blurRad="6350" stA="52000" endA="300" endPos="35000" dir="5400000" sy="-100000" algn="bl" rotWithShape="0"/>
            </a:effectLst>
            <a:scene3d>
              <a:camera prst="isometricLeftDown"/>
              <a:lightRig rig="threePt" dir="t"/>
            </a:scene3d>
          </p:grpSpPr>
          <p:sp>
            <p:nvSpPr>
              <p:cNvPr id="308" name="Rectangle 307"/>
              <p:cNvSpPr/>
              <p:nvPr/>
            </p:nvSpPr>
            <p:spPr>
              <a:xfrm>
                <a:off x="4411119" y="1229028"/>
                <a:ext cx="3050362" cy="4078197"/>
              </a:xfrm>
              <a:prstGeom prst="rect">
                <a:avLst/>
              </a:prstGeom>
              <a:grpFill/>
              <a:ln>
                <a:solidFill>
                  <a:srgbClr val="004080"/>
                </a:solidFill>
              </a:ln>
              <a:sp3d>
                <a:bevelT prst="relaxedInset"/>
              </a:sp3d>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400"/>
              </a:p>
            </p:txBody>
          </p:sp>
          <p:cxnSp>
            <p:nvCxnSpPr>
              <p:cNvPr id="309" name="Straight Connector 308"/>
              <p:cNvCxnSpPr/>
              <p:nvPr/>
            </p:nvCxnSpPr>
            <p:spPr>
              <a:xfrm>
                <a:off x="46605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0" name="Straight Connector 309"/>
              <p:cNvCxnSpPr/>
              <p:nvPr/>
            </p:nvCxnSpPr>
            <p:spPr>
              <a:xfrm>
                <a:off x="49263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1" name="Straight Connector 310"/>
              <p:cNvCxnSpPr/>
              <p:nvPr/>
            </p:nvCxnSpPr>
            <p:spPr>
              <a:xfrm>
                <a:off x="543031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2" name="Straight Connector 311"/>
              <p:cNvCxnSpPr/>
              <p:nvPr/>
            </p:nvCxnSpPr>
            <p:spPr>
              <a:xfrm>
                <a:off x="5192184"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3" name="Straight Connector 312"/>
              <p:cNvCxnSpPr/>
              <p:nvPr/>
            </p:nvCxnSpPr>
            <p:spPr>
              <a:xfrm>
                <a:off x="5679788"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4" name="Straight Connector 313"/>
              <p:cNvCxnSpPr/>
              <p:nvPr/>
            </p:nvCxnSpPr>
            <p:spPr>
              <a:xfrm>
                <a:off x="5951939"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5" name="Straight Connector 314"/>
              <p:cNvCxnSpPr/>
              <p:nvPr/>
            </p:nvCxnSpPr>
            <p:spPr>
              <a:xfrm>
                <a:off x="62240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6" name="Straight Connector 315"/>
              <p:cNvCxnSpPr/>
              <p:nvPr/>
            </p:nvCxnSpPr>
            <p:spPr>
              <a:xfrm>
                <a:off x="64898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7" name="Straight Connector 316"/>
              <p:cNvCxnSpPr/>
              <p:nvPr/>
            </p:nvCxnSpPr>
            <p:spPr>
              <a:xfrm>
                <a:off x="6733007" y="123400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8" name="Straight Connector 317"/>
              <p:cNvCxnSpPr/>
              <p:nvPr/>
            </p:nvCxnSpPr>
            <p:spPr>
              <a:xfrm>
                <a:off x="6964787" y="122764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9" name="Straight Connector 318"/>
              <p:cNvCxnSpPr/>
              <p:nvPr/>
            </p:nvCxnSpPr>
            <p:spPr>
              <a:xfrm>
                <a:off x="7196567" y="124396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0" name="Straight Connector 319"/>
              <p:cNvCxnSpPr/>
              <p:nvPr/>
            </p:nvCxnSpPr>
            <p:spPr>
              <a:xfrm flipV="1">
                <a:off x="4411119" y="14402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1" name="Straight Connector 320"/>
              <p:cNvCxnSpPr/>
              <p:nvPr/>
            </p:nvCxnSpPr>
            <p:spPr>
              <a:xfrm flipV="1">
                <a:off x="4427439" y="16379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2" name="Straight Connector 321"/>
              <p:cNvCxnSpPr/>
              <p:nvPr/>
            </p:nvCxnSpPr>
            <p:spPr>
              <a:xfrm flipV="1">
                <a:off x="4432419" y="1824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3" name="Straight Connector 322"/>
              <p:cNvCxnSpPr/>
              <p:nvPr/>
            </p:nvCxnSpPr>
            <p:spPr>
              <a:xfrm flipV="1">
                <a:off x="4414719" y="2010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4" name="Straight Connector 323"/>
              <p:cNvCxnSpPr/>
              <p:nvPr/>
            </p:nvCxnSpPr>
            <p:spPr>
              <a:xfrm flipV="1">
                <a:off x="4419699" y="21972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5" name="Straight Connector 324"/>
              <p:cNvCxnSpPr/>
              <p:nvPr/>
            </p:nvCxnSpPr>
            <p:spPr>
              <a:xfrm flipV="1">
                <a:off x="4436019" y="23723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6" name="Straight Connector 325"/>
              <p:cNvCxnSpPr/>
              <p:nvPr/>
            </p:nvCxnSpPr>
            <p:spPr>
              <a:xfrm flipV="1">
                <a:off x="4429659" y="2547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7" name="Straight Connector 326"/>
              <p:cNvCxnSpPr/>
              <p:nvPr/>
            </p:nvCxnSpPr>
            <p:spPr>
              <a:xfrm flipV="1">
                <a:off x="4423299" y="2733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8" name="Straight Connector 327"/>
              <p:cNvCxnSpPr/>
              <p:nvPr/>
            </p:nvCxnSpPr>
            <p:spPr>
              <a:xfrm flipV="1">
                <a:off x="4428279" y="29088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9" name="Straight Connector 328"/>
              <p:cNvCxnSpPr/>
              <p:nvPr/>
            </p:nvCxnSpPr>
            <p:spPr>
              <a:xfrm flipV="1">
                <a:off x="4421919" y="30726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0" name="Straight Connector 329"/>
              <p:cNvCxnSpPr/>
              <p:nvPr/>
            </p:nvCxnSpPr>
            <p:spPr>
              <a:xfrm flipV="1">
                <a:off x="4438239" y="32477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1" name="Straight Connector 330"/>
              <p:cNvCxnSpPr/>
              <p:nvPr/>
            </p:nvCxnSpPr>
            <p:spPr>
              <a:xfrm flipV="1">
                <a:off x="4431879" y="34227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2" name="Straight Connector 331"/>
              <p:cNvCxnSpPr/>
              <p:nvPr/>
            </p:nvCxnSpPr>
            <p:spPr>
              <a:xfrm flipV="1">
                <a:off x="4425519" y="35978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3" name="Straight Connector 332"/>
              <p:cNvCxnSpPr/>
              <p:nvPr/>
            </p:nvCxnSpPr>
            <p:spPr>
              <a:xfrm flipV="1">
                <a:off x="4419159" y="3772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4" name="Straight Connector 333"/>
              <p:cNvCxnSpPr/>
              <p:nvPr/>
            </p:nvCxnSpPr>
            <p:spPr>
              <a:xfrm flipV="1">
                <a:off x="4424139" y="39480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5" name="Straight Connector 334"/>
              <p:cNvCxnSpPr/>
              <p:nvPr/>
            </p:nvCxnSpPr>
            <p:spPr>
              <a:xfrm flipV="1">
                <a:off x="4429119" y="41344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6" name="Straight Connector 335"/>
              <p:cNvCxnSpPr/>
              <p:nvPr/>
            </p:nvCxnSpPr>
            <p:spPr>
              <a:xfrm flipV="1">
                <a:off x="4434099" y="43095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7" name="Straight Connector 336"/>
              <p:cNvCxnSpPr/>
              <p:nvPr/>
            </p:nvCxnSpPr>
            <p:spPr>
              <a:xfrm flipV="1">
                <a:off x="4427739" y="4495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8" name="Straight Connector 337"/>
              <p:cNvCxnSpPr/>
              <p:nvPr/>
            </p:nvCxnSpPr>
            <p:spPr>
              <a:xfrm flipV="1">
                <a:off x="4444059" y="46823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9" name="Straight Connector 338"/>
              <p:cNvCxnSpPr/>
              <p:nvPr/>
            </p:nvCxnSpPr>
            <p:spPr>
              <a:xfrm flipV="1">
                <a:off x="4437699" y="48801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40" name="Straight Connector 339"/>
              <p:cNvCxnSpPr/>
              <p:nvPr/>
            </p:nvCxnSpPr>
            <p:spPr>
              <a:xfrm flipV="1">
                <a:off x="4431339" y="50665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grpSp>
        <p:sp>
          <p:nvSpPr>
            <p:cNvPr id="5" name="TextBox 4"/>
            <p:cNvSpPr txBox="1"/>
            <p:nvPr/>
          </p:nvSpPr>
          <p:spPr>
            <a:xfrm>
              <a:off x="4525121" y="14374860"/>
              <a:ext cx="2190047" cy="1384996"/>
            </a:xfrm>
            <a:prstGeom prst="rect">
              <a:avLst/>
            </a:prstGeom>
            <a:noFill/>
          </p:spPr>
          <p:txBody>
            <a:bodyPr wrap="square" rtlCol="0">
              <a:spAutoFit/>
            </a:bodyPr>
            <a:lstStyle/>
            <a:p>
              <a:pPr algn="ctr"/>
              <a:r>
                <a:rPr lang="en-US" sz="1400" b="1" i="1" dirty="0" smtClean="0">
                  <a:solidFill>
                    <a:srgbClr val="31859C"/>
                  </a:solidFill>
                  <a:latin typeface="Times New Roman"/>
                  <a:cs typeface="Times New Roman"/>
                </a:rPr>
                <a:t>Toxicity Information</a:t>
              </a:r>
            </a:p>
            <a:p>
              <a:pPr algn="ctr"/>
              <a:r>
                <a:rPr lang="en-US" sz="1400" b="1" i="1" dirty="0" smtClean="0">
                  <a:solidFill>
                    <a:srgbClr val="31859C"/>
                  </a:solidFill>
                  <a:latin typeface="Times New Roman"/>
                  <a:cs typeface="Times New Roman"/>
                </a:rPr>
                <a:t>+</a:t>
              </a:r>
            </a:p>
            <a:p>
              <a:pPr algn="ctr"/>
              <a:r>
                <a:rPr lang="en-US" sz="1400" b="1" i="1" dirty="0">
                  <a:solidFill>
                    <a:srgbClr val="31859C"/>
                  </a:solidFill>
                  <a:latin typeface="Times New Roman"/>
                  <a:cs typeface="Times New Roman"/>
                </a:rPr>
                <a:t>Half-life ≥60 minutes</a:t>
              </a:r>
            </a:p>
            <a:p>
              <a:pPr algn="ctr"/>
              <a:r>
                <a:rPr lang="en-US" sz="1400" b="1" i="1" dirty="0" smtClean="0">
                  <a:solidFill>
                    <a:srgbClr val="31859C"/>
                  </a:solidFill>
                  <a:latin typeface="Times New Roman"/>
                  <a:cs typeface="Times New Roman"/>
                </a:rPr>
                <a:t>+</a:t>
              </a:r>
            </a:p>
            <a:p>
              <a:pPr algn="ctr"/>
              <a:r>
                <a:rPr lang="en-US" sz="1400" b="1" i="1" dirty="0">
                  <a:solidFill>
                    <a:srgbClr val="31859C"/>
                  </a:solidFill>
                  <a:latin typeface="Times New Roman"/>
                  <a:cs typeface="Times New Roman"/>
                </a:rPr>
                <a:t>Remove drug-</a:t>
              </a:r>
              <a:r>
                <a:rPr lang="en-US" sz="1400" b="1" i="1" dirty="0" smtClean="0">
                  <a:solidFill>
                    <a:srgbClr val="31859C"/>
                  </a:solidFill>
                  <a:latin typeface="Times New Roman"/>
                  <a:cs typeface="Times New Roman"/>
                </a:rPr>
                <a:t>like compounds </a:t>
              </a:r>
            </a:p>
          </p:txBody>
        </p:sp>
        <p:grpSp>
          <p:nvGrpSpPr>
            <p:cNvPr id="6" name="Group 5"/>
            <p:cNvGrpSpPr/>
            <p:nvPr/>
          </p:nvGrpSpPr>
          <p:grpSpPr>
            <a:xfrm rot="2607809">
              <a:off x="4473479" y="19564294"/>
              <a:ext cx="1301137" cy="747061"/>
              <a:chOff x="2386461" y="1459246"/>
              <a:chExt cx="2253028" cy="862631"/>
            </a:xfrm>
            <a:scene3d>
              <a:camera prst="orthographicFront"/>
              <a:lightRig rig="threePt" dir="t"/>
            </a:scene3d>
          </p:grpSpPr>
          <p:grpSp>
            <p:nvGrpSpPr>
              <p:cNvPr id="233" name="Group 232"/>
              <p:cNvGrpSpPr/>
              <p:nvPr/>
            </p:nvGrpSpPr>
            <p:grpSpPr>
              <a:xfrm rot="19841497">
                <a:off x="2750773" y="2091604"/>
                <a:ext cx="343508" cy="177828"/>
                <a:chOff x="4857102" y="5634457"/>
                <a:chExt cx="1981648" cy="538481"/>
              </a:xfrm>
            </p:grpSpPr>
            <p:sp>
              <p:nvSpPr>
                <p:cNvPr id="306" name="Delay 305"/>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307" name="Delay 306"/>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34" name="Group 233"/>
              <p:cNvGrpSpPr/>
              <p:nvPr/>
            </p:nvGrpSpPr>
            <p:grpSpPr>
              <a:xfrm>
                <a:off x="3455594" y="2102984"/>
                <a:ext cx="223034" cy="151598"/>
                <a:chOff x="6776795" y="5458641"/>
                <a:chExt cx="505520" cy="309444"/>
              </a:xfrm>
            </p:grpSpPr>
            <p:sp>
              <p:nvSpPr>
                <p:cNvPr id="304" name="Chord 303"/>
                <p:cNvSpPr/>
                <p:nvPr/>
              </p:nvSpPr>
              <p:spPr>
                <a:xfrm rot="10800000">
                  <a:off x="6776795" y="5458641"/>
                  <a:ext cx="505520" cy="307896"/>
                </a:xfrm>
                <a:prstGeom prst="chord">
                  <a:avLst>
                    <a:gd name="adj1" fmla="val 17686340"/>
                    <a:gd name="adj2" fmla="val 16200000"/>
                  </a:avLst>
                </a:prstGeom>
                <a:solidFill>
                  <a:schemeClr val="bg2"/>
                </a:solid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05" name="Straight Connector 304"/>
                <p:cNvCxnSpPr/>
                <p:nvPr/>
              </p:nvCxnSpPr>
              <p:spPr>
                <a:xfrm flipH="1">
                  <a:off x="7019395" y="5460190"/>
                  <a:ext cx="29026" cy="307895"/>
                </a:xfrm>
                <a:prstGeom prst="line">
                  <a:avLst/>
                </a:prstGeom>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235" name="Group 234"/>
              <p:cNvGrpSpPr/>
              <p:nvPr/>
            </p:nvGrpSpPr>
            <p:grpSpPr>
              <a:xfrm>
                <a:off x="3062745" y="2131187"/>
                <a:ext cx="249719" cy="151337"/>
                <a:chOff x="6776795" y="5458641"/>
                <a:chExt cx="505520" cy="309444"/>
              </a:xfrm>
              <a:solidFill>
                <a:schemeClr val="accent4">
                  <a:lumMod val="60000"/>
                  <a:lumOff val="40000"/>
                </a:schemeClr>
              </a:solidFill>
            </p:grpSpPr>
            <p:sp>
              <p:nvSpPr>
                <p:cNvPr id="302" name="Chord 301"/>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303" name="Straight Connector 302"/>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236" name="Group 235"/>
              <p:cNvGrpSpPr/>
              <p:nvPr/>
            </p:nvGrpSpPr>
            <p:grpSpPr>
              <a:xfrm rot="19841497">
                <a:off x="3258537" y="2025524"/>
                <a:ext cx="343508" cy="177828"/>
                <a:chOff x="4857102" y="5634457"/>
                <a:chExt cx="1981648" cy="538481"/>
              </a:xfrm>
            </p:grpSpPr>
            <p:sp>
              <p:nvSpPr>
                <p:cNvPr id="300" name="Delay 299"/>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301" name="Delay 300"/>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37" name="Group 236"/>
              <p:cNvGrpSpPr/>
              <p:nvPr/>
            </p:nvGrpSpPr>
            <p:grpSpPr>
              <a:xfrm rot="19841497">
                <a:off x="3677950" y="2070383"/>
                <a:ext cx="343508" cy="177828"/>
                <a:chOff x="4857102" y="5634457"/>
                <a:chExt cx="1981648" cy="538481"/>
              </a:xfrm>
            </p:grpSpPr>
            <p:sp>
              <p:nvSpPr>
                <p:cNvPr id="298" name="Delay 297"/>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299" name="Delay 298"/>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grpSp>
          <p:grpSp>
            <p:nvGrpSpPr>
              <p:cNvPr id="238" name="Group 237"/>
              <p:cNvGrpSpPr/>
              <p:nvPr/>
            </p:nvGrpSpPr>
            <p:grpSpPr>
              <a:xfrm rot="19841497">
                <a:off x="4067837" y="2074420"/>
                <a:ext cx="343508" cy="177828"/>
                <a:chOff x="4857102" y="5634457"/>
                <a:chExt cx="1981648" cy="538481"/>
              </a:xfrm>
            </p:grpSpPr>
            <p:sp>
              <p:nvSpPr>
                <p:cNvPr id="296" name="Delay 295"/>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97" name="Delay 296"/>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39" name="Group 238"/>
              <p:cNvGrpSpPr/>
              <p:nvPr/>
            </p:nvGrpSpPr>
            <p:grpSpPr>
              <a:xfrm rot="19841497">
                <a:off x="3918069" y="1935406"/>
                <a:ext cx="343508" cy="177828"/>
                <a:chOff x="4857102" y="5634457"/>
                <a:chExt cx="1981648" cy="538481"/>
              </a:xfrm>
            </p:grpSpPr>
            <p:sp>
              <p:nvSpPr>
                <p:cNvPr id="294" name="Delay 293"/>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295" name="Delay 294"/>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40" name="Group 239"/>
              <p:cNvGrpSpPr/>
              <p:nvPr/>
            </p:nvGrpSpPr>
            <p:grpSpPr>
              <a:xfrm rot="2622258">
                <a:off x="3572077" y="1996884"/>
                <a:ext cx="343508" cy="177828"/>
                <a:chOff x="4857102" y="5634457"/>
                <a:chExt cx="1981648" cy="538481"/>
              </a:xfrm>
            </p:grpSpPr>
            <p:sp>
              <p:nvSpPr>
                <p:cNvPr id="292" name="Delay 291"/>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293" name="Delay 292"/>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grpSp>
          <p:grpSp>
            <p:nvGrpSpPr>
              <p:cNvPr id="241" name="Group 240"/>
              <p:cNvGrpSpPr/>
              <p:nvPr/>
            </p:nvGrpSpPr>
            <p:grpSpPr>
              <a:xfrm rot="19841497">
                <a:off x="4177604" y="2059213"/>
                <a:ext cx="343508" cy="177828"/>
                <a:chOff x="4857102" y="5634457"/>
                <a:chExt cx="1981648" cy="538481"/>
              </a:xfrm>
            </p:grpSpPr>
            <p:sp>
              <p:nvSpPr>
                <p:cNvPr id="290" name="Delay 289"/>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91" name="Delay 290"/>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42" name="Group 241"/>
              <p:cNvGrpSpPr/>
              <p:nvPr/>
            </p:nvGrpSpPr>
            <p:grpSpPr>
              <a:xfrm rot="19841497">
                <a:off x="2511699" y="2083676"/>
                <a:ext cx="343508" cy="177828"/>
                <a:chOff x="4857102" y="5634457"/>
                <a:chExt cx="1981648" cy="538481"/>
              </a:xfrm>
            </p:grpSpPr>
            <p:sp>
              <p:nvSpPr>
                <p:cNvPr id="288" name="Delay 287"/>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89" name="Delay 288"/>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43" name="Group 242"/>
              <p:cNvGrpSpPr/>
              <p:nvPr/>
            </p:nvGrpSpPr>
            <p:grpSpPr>
              <a:xfrm rot="19841497">
                <a:off x="2386461" y="2103491"/>
                <a:ext cx="343508" cy="177828"/>
                <a:chOff x="4857102" y="5634457"/>
                <a:chExt cx="1981648" cy="538481"/>
              </a:xfrm>
            </p:grpSpPr>
            <p:sp>
              <p:nvSpPr>
                <p:cNvPr id="286" name="Delay 285"/>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87" name="Delay 286"/>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44" name="Group 243"/>
              <p:cNvGrpSpPr/>
              <p:nvPr/>
            </p:nvGrpSpPr>
            <p:grpSpPr>
              <a:xfrm rot="19841497">
                <a:off x="2981364" y="1945104"/>
                <a:ext cx="343508" cy="177828"/>
                <a:chOff x="4857102" y="5634457"/>
                <a:chExt cx="1981648" cy="538481"/>
              </a:xfrm>
            </p:grpSpPr>
            <p:sp>
              <p:nvSpPr>
                <p:cNvPr id="284" name="Delay 283"/>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85" name="Delay 284"/>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45" name="Group 244"/>
              <p:cNvGrpSpPr/>
              <p:nvPr/>
            </p:nvGrpSpPr>
            <p:grpSpPr>
              <a:xfrm>
                <a:off x="3949460" y="2170540"/>
                <a:ext cx="249719" cy="151337"/>
                <a:chOff x="6776795" y="5458641"/>
                <a:chExt cx="505520" cy="309444"/>
              </a:xfrm>
              <a:solidFill>
                <a:schemeClr val="accent4">
                  <a:lumMod val="60000"/>
                  <a:lumOff val="40000"/>
                </a:schemeClr>
              </a:solidFill>
            </p:grpSpPr>
            <p:sp>
              <p:nvSpPr>
                <p:cNvPr id="282" name="Chord 281"/>
                <p:cNvSpPr/>
                <p:nvPr/>
              </p:nvSpPr>
              <p:spPr>
                <a:xfrm rot="10800000">
                  <a:off x="6776795" y="5458641"/>
                  <a:ext cx="505520" cy="307896"/>
                </a:xfrm>
                <a:prstGeom prst="chord">
                  <a:avLst>
                    <a:gd name="adj1" fmla="val 17686340"/>
                    <a:gd name="adj2" fmla="val 16200000"/>
                  </a:avLst>
                </a:prstGeom>
                <a:ln>
                  <a:solidFill>
                    <a:srgbClr val="000000"/>
                  </a:solidFill>
                </a:ln>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cxnSp>
              <p:nvCxnSpPr>
                <p:cNvPr id="283" name="Straight Connector 282"/>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246" name="Group 245"/>
              <p:cNvGrpSpPr/>
              <p:nvPr/>
            </p:nvGrpSpPr>
            <p:grpSpPr>
              <a:xfrm>
                <a:off x="3528722" y="1797338"/>
                <a:ext cx="249719" cy="151337"/>
                <a:chOff x="6776795" y="5458641"/>
                <a:chExt cx="505520" cy="309444"/>
              </a:xfrm>
              <a:solidFill>
                <a:schemeClr val="accent4">
                  <a:lumMod val="60000"/>
                  <a:lumOff val="40000"/>
                </a:schemeClr>
              </a:solidFill>
            </p:grpSpPr>
            <p:sp>
              <p:nvSpPr>
                <p:cNvPr id="280" name="Chord 279"/>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cxnSp>
              <p:nvCxnSpPr>
                <p:cNvPr id="281" name="Straight Connector 280"/>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247" name="Group 246"/>
              <p:cNvGrpSpPr/>
              <p:nvPr/>
            </p:nvGrpSpPr>
            <p:grpSpPr>
              <a:xfrm>
                <a:off x="3887307" y="1778700"/>
                <a:ext cx="249719" cy="151337"/>
                <a:chOff x="6776795" y="5458641"/>
                <a:chExt cx="505520" cy="309444"/>
              </a:xfrm>
              <a:solidFill>
                <a:schemeClr val="accent4">
                  <a:lumMod val="60000"/>
                  <a:lumOff val="40000"/>
                </a:schemeClr>
              </a:solidFill>
            </p:grpSpPr>
            <p:sp>
              <p:nvSpPr>
                <p:cNvPr id="278" name="Chord 277"/>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279" name="Straight Connector 278"/>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248" name="Group 247"/>
              <p:cNvGrpSpPr/>
              <p:nvPr/>
            </p:nvGrpSpPr>
            <p:grpSpPr>
              <a:xfrm>
                <a:off x="4389770" y="1828704"/>
                <a:ext cx="249719" cy="151337"/>
                <a:chOff x="6776795" y="5458641"/>
                <a:chExt cx="505520" cy="309444"/>
              </a:xfrm>
              <a:solidFill>
                <a:schemeClr val="accent4">
                  <a:lumMod val="60000"/>
                  <a:lumOff val="40000"/>
                </a:schemeClr>
              </a:solidFill>
            </p:grpSpPr>
            <p:sp>
              <p:nvSpPr>
                <p:cNvPr id="276" name="Chord 275"/>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277" name="Straight Connector 276"/>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249" name="Group 248"/>
              <p:cNvGrpSpPr/>
              <p:nvPr/>
            </p:nvGrpSpPr>
            <p:grpSpPr>
              <a:xfrm rot="19841497">
                <a:off x="3166789" y="1599961"/>
                <a:ext cx="343508" cy="177828"/>
                <a:chOff x="4857102" y="5634457"/>
                <a:chExt cx="1981648" cy="538481"/>
              </a:xfrm>
            </p:grpSpPr>
            <p:sp>
              <p:nvSpPr>
                <p:cNvPr id="274" name="Delay 273"/>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75" name="Delay 274"/>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50" name="Group 249"/>
              <p:cNvGrpSpPr/>
              <p:nvPr/>
            </p:nvGrpSpPr>
            <p:grpSpPr>
              <a:xfrm rot="19841497" flipV="1">
                <a:off x="3476809" y="1700732"/>
                <a:ext cx="343508" cy="201663"/>
                <a:chOff x="4857102" y="5634457"/>
                <a:chExt cx="1981648" cy="538481"/>
              </a:xfrm>
            </p:grpSpPr>
            <p:sp>
              <p:nvSpPr>
                <p:cNvPr id="272" name="Delay 271"/>
                <p:cNvSpPr/>
                <p:nvPr/>
              </p:nvSpPr>
              <p:spPr>
                <a:xfrm>
                  <a:off x="5847926" y="5634458"/>
                  <a:ext cx="990824" cy="538480"/>
                </a:xfrm>
                <a:prstGeom prst="flowChartDelay">
                  <a:avLst/>
                </a:prstGeom>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273" name="Delay 272"/>
                <p:cNvSpPr/>
                <p:nvPr/>
              </p:nvSpPr>
              <p:spPr>
                <a:xfrm rot="10800000">
                  <a:off x="4857102" y="5634457"/>
                  <a:ext cx="990824" cy="538480"/>
                </a:xfrm>
                <a:prstGeom prst="flowChartDelay">
                  <a:avLst/>
                </a:prstGeom>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grpSp>
          <p:grpSp>
            <p:nvGrpSpPr>
              <p:cNvPr id="251" name="Group 250"/>
              <p:cNvGrpSpPr/>
              <p:nvPr/>
            </p:nvGrpSpPr>
            <p:grpSpPr>
              <a:xfrm rot="19841497">
                <a:off x="4087726" y="1734210"/>
                <a:ext cx="343508" cy="177828"/>
                <a:chOff x="4857102" y="5634457"/>
                <a:chExt cx="1981648" cy="538481"/>
              </a:xfrm>
            </p:grpSpPr>
            <p:sp>
              <p:nvSpPr>
                <p:cNvPr id="270" name="Delay 269"/>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71" name="Delay 270"/>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52" name="Group 251"/>
              <p:cNvGrpSpPr/>
              <p:nvPr/>
            </p:nvGrpSpPr>
            <p:grpSpPr>
              <a:xfrm rot="19841497">
                <a:off x="2779200" y="1740547"/>
                <a:ext cx="343508" cy="177828"/>
                <a:chOff x="4857102" y="5634457"/>
                <a:chExt cx="1981648" cy="538481"/>
              </a:xfrm>
            </p:grpSpPr>
            <p:sp>
              <p:nvSpPr>
                <p:cNvPr id="268" name="Delay 267"/>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69" name="Delay 268"/>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53" name="Group 252"/>
              <p:cNvGrpSpPr/>
              <p:nvPr/>
            </p:nvGrpSpPr>
            <p:grpSpPr>
              <a:xfrm rot="19841497">
                <a:off x="2710361" y="1831098"/>
                <a:ext cx="343508" cy="177828"/>
                <a:chOff x="4857102" y="5634457"/>
                <a:chExt cx="1981648" cy="538481"/>
              </a:xfrm>
            </p:grpSpPr>
            <p:sp>
              <p:nvSpPr>
                <p:cNvPr id="266" name="Delay 265"/>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267" name="Delay 266"/>
                <p:cNvSpPr/>
                <p:nvPr/>
              </p:nvSpPr>
              <p:spPr>
                <a:xfrm rot="10800000">
                  <a:off x="4857102" y="5634457"/>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grpSp>
          <p:grpSp>
            <p:nvGrpSpPr>
              <p:cNvPr id="254" name="Group 253"/>
              <p:cNvGrpSpPr/>
              <p:nvPr/>
            </p:nvGrpSpPr>
            <p:grpSpPr>
              <a:xfrm rot="19841497">
                <a:off x="3190129" y="1760285"/>
                <a:ext cx="343508" cy="177828"/>
                <a:chOff x="4857102" y="5634457"/>
                <a:chExt cx="1981648" cy="538481"/>
              </a:xfrm>
            </p:grpSpPr>
            <p:sp>
              <p:nvSpPr>
                <p:cNvPr id="264" name="Delay 263"/>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5" name="Delay 264"/>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55" name="Group 254"/>
              <p:cNvGrpSpPr/>
              <p:nvPr/>
            </p:nvGrpSpPr>
            <p:grpSpPr>
              <a:xfrm rot="19841497">
                <a:off x="3796867" y="1536780"/>
                <a:ext cx="343508" cy="177828"/>
                <a:chOff x="4857102" y="5634457"/>
                <a:chExt cx="1981648" cy="538481"/>
              </a:xfrm>
            </p:grpSpPr>
            <p:sp>
              <p:nvSpPr>
                <p:cNvPr id="262" name="Delay 261"/>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63" name="Delay 262"/>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56" name="Group 255"/>
              <p:cNvGrpSpPr/>
              <p:nvPr/>
            </p:nvGrpSpPr>
            <p:grpSpPr>
              <a:xfrm rot="19841497">
                <a:off x="4277906" y="1459246"/>
                <a:ext cx="343508" cy="177828"/>
                <a:chOff x="4857102" y="5634457"/>
                <a:chExt cx="1981648" cy="538481"/>
              </a:xfrm>
            </p:grpSpPr>
            <p:sp>
              <p:nvSpPr>
                <p:cNvPr id="260" name="Delay 259"/>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261" name="Delay 260"/>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57" name="Group 256"/>
              <p:cNvGrpSpPr/>
              <p:nvPr/>
            </p:nvGrpSpPr>
            <p:grpSpPr>
              <a:xfrm rot="19841497">
                <a:off x="2487668" y="1699484"/>
                <a:ext cx="343508" cy="177828"/>
                <a:chOff x="4857102" y="5634457"/>
                <a:chExt cx="1981648" cy="538481"/>
              </a:xfrm>
            </p:grpSpPr>
            <p:sp>
              <p:nvSpPr>
                <p:cNvPr id="258" name="Delay 257"/>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59" name="Delay 258"/>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grpSp>
          <p:nvGrpSpPr>
            <p:cNvPr id="7" name="Group 6"/>
            <p:cNvGrpSpPr/>
            <p:nvPr/>
          </p:nvGrpSpPr>
          <p:grpSpPr>
            <a:xfrm>
              <a:off x="6590065" y="18508566"/>
              <a:ext cx="741806" cy="797908"/>
              <a:chOff x="10133244" y="605654"/>
              <a:chExt cx="1180963" cy="1078688"/>
            </a:xfrm>
          </p:grpSpPr>
          <p:grpSp>
            <p:nvGrpSpPr>
              <p:cNvPr id="188" name="Group 187"/>
              <p:cNvGrpSpPr/>
              <p:nvPr/>
            </p:nvGrpSpPr>
            <p:grpSpPr>
              <a:xfrm rot="2607809">
                <a:off x="10133244" y="1109771"/>
                <a:ext cx="177448" cy="155844"/>
                <a:chOff x="6776795" y="5458641"/>
                <a:chExt cx="505520" cy="309444"/>
              </a:xfrm>
              <a:scene3d>
                <a:camera prst="orthographicFront"/>
                <a:lightRig rig="threePt" dir="t"/>
              </a:scene3d>
            </p:grpSpPr>
            <p:sp>
              <p:nvSpPr>
                <p:cNvPr id="231" name="Chord 230"/>
                <p:cNvSpPr/>
                <p:nvPr/>
              </p:nvSpPr>
              <p:spPr>
                <a:xfrm rot="10800000">
                  <a:off x="6776795" y="5458641"/>
                  <a:ext cx="505520" cy="307896"/>
                </a:xfrm>
                <a:prstGeom prst="chord">
                  <a:avLst>
                    <a:gd name="adj1" fmla="val 17686340"/>
                    <a:gd name="adj2" fmla="val 16200000"/>
                  </a:avLst>
                </a:prstGeom>
                <a:solidFill>
                  <a:schemeClr val="bg2"/>
                </a:solid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232" name="Straight Connector 231"/>
                <p:cNvCxnSpPr/>
                <p:nvPr/>
              </p:nvCxnSpPr>
              <p:spPr>
                <a:xfrm flipH="1">
                  <a:off x="7019395" y="5460190"/>
                  <a:ext cx="29026" cy="307895"/>
                </a:xfrm>
                <a:prstGeom prst="line">
                  <a:avLst/>
                </a:prstGeom>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89" name="Group 188"/>
              <p:cNvGrpSpPr/>
              <p:nvPr/>
            </p:nvGrpSpPr>
            <p:grpSpPr>
              <a:xfrm rot="849306">
                <a:off x="10262286" y="1236410"/>
                <a:ext cx="273298" cy="182808"/>
                <a:chOff x="4857102" y="5634457"/>
                <a:chExt cx="1981648" cy="538481"/>
              </a:xfrm>
              <a:scene3d>
                <a:camera prst="orthographicFront"/>
                <a:lightRig rig="threePt" dir="t"/>
              </a:scene3d>
            </p:grpSpPr>
            <p:sp>
              <p:nvSpPr>
                <p:cNvPr id="229" name="Delay 228"/>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230" name="Delay 229"/>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grpSp>
          <p:grpSp>
            <p:nvGrpSpPr>
              <p:cNvPr id="190" name="Group 189"/>
              <p:cNvGrpSpPr/>
              <p:nvPr/>
            </p:nvGrpSpPr>
            <p:grpSpPr>
              <a:xfrm rot="849306">
                <a:off x="10484577" y="1452805"/>
                <a:ext cx="273298" cy="182808"/>
                <a:chOff x="4857102" y="5634457"/>
                <a:chExt cx="1981648" cy="538481"/>
              </a:xfrm>
              <a:scene3d>
                <a:camera prst="orthographicFront"/>
                <a:lightRig rig="threePt" dir="t"/>
              </a:scene3d>
            </p:grpSpPr>
            <p:sp>
              <p:nvSpPr>
                <p:cNvPr id="227" name="Delay 226"/>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228" name="Delay 227"/>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91" name="Group 190"/>
              <p:cNvGrpSpPr/>
              <p:nvPr/>
            </p:nvGrpSpPr>
            <p:grpSpPr>
              <a:xfrm rot="849306">
                <a:off x="10496396" y="1267114"/>
                <a:ext cx="273298" cy="182808"/>
                <a:chOff x="4857102" y="5634457"/>
                <a:chExt cx="1981648" cy="538481"/>
              </a:xfrm>
              <a:scene3d>
                <a:camera prst="orthographicFront"/>
                <a:lightRig rig="threePt" dir="t"/>
              </a:scene3d>
            </p:grpSpPr>
            <p:sp>
              <p:nvSpPr>
                <p:cNvPr id="225" name="Delay 224"/>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226" name="Delay 225"/>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92" name="Group 191"/>
              <p:cNvGrpSpPr/>
              <p:nvPr/>
            </p:nvGrpSpPr>
            <p:grpSpPr>
              <a:xfrm rot="5230067">
                <a:off x="10253123" y="1123626"/>
                <a:ext cx="273298" cy="182808"/>
                <a:chOff x="4857102" y="5634457"/>
                <a:chExt cx="1981648" cy="538481"/>
              </a:xfrm>
              <a:scene3d>
                <a:camera prst="orthographicFront"/>
                <a:lightRig rig="threePt" dir="t"/>
              </a:scene3d>
            </p:grpSpPr>
            <p:sp>
              <p:nvSpPr>
                <p:cNvPr id="223" name="Delay 222"/>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224" name="Delay 223"/>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grpSp>
          <p:grpSp>
            <p:nvGrpSpPr>
              <p:cNvPr id="193" name="Group 192"/>
              <p:cNvGrpSpPr/>
              <p:nvPr/>
            </p:nvGrpSpPr>
            <p:grpSpPr>
              <a:xfrm rot="849306">
                <a:off x="10558717" y="1501534"/>
                <a:ext cx="273298" cy="182808"/>
                <a:chOff x="4857102" y="5634457"/>
                <a:chExt cx="1981648" cy="538481"/>
              </a:xfrm>
              <a:scene3d>
                <a:camera prst="orthographicFront"/>
                <a:lightRig rig="threePt" dir="t"/>
              </a:scene3d>
            </p:grpSpPr>
            <p:sp>
              <p:nvSpPr>
                <p:cNvPr id="221" name="Delay 220"/>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22" name="Delay 221"/>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94" name="Group 193"/>
              <p:cNvGrpSpPr/>
              <p:nvPr/>
            </p:nvGrpSpPr>
            <p:grpSpPr>
              <a:xfrm rot="2607809">
                <a:off x="10367843" y="1437806"/>
                <a:ext cx="198679" cy="155576"/>
                <a:chOff x="6776795" y="5458641"/>
                <a:chExt cx="505520" cy="309444"/>
              </a:xfrm>
              <a:solidFill>
                <a:schemeClr val="accent4">
                  <a:lumMod val="60000"/>
                  <a:lumOff val="40000"/>
                </a:schemeClr>
              </a:solidFill>
              <a:scene3d>
                <a:camera prst="orthographicFront"/>
                <a:lightRig rig="threePt" dir="t"/>
              </a:scene3d>
            </p:grpSpPr>
            <p:sp>
              <p:nvSpPr>
                <p:cNvPr id="219" name="Chord 218"/>
                <p:cNvSpPr/>
                <p:nvPr/>
              </p:nvSpPr>
              <p:spPr>
                <a:xfrm rot="10800000">
                  <a:off x="6776795" y="5458641"/>
                  <a:ext cx="505520" cy="307896"/>
                </a:xfrm>
                <a:prstGeom prst="chord">
                  <a:avLst>
                    <a:gd name="adj1" fmla="val 17686340"/>
                    <a:gd name="adj2" fmla="val 16200000"/>
                  </a:avLst>
                </a:prstGeom>
                <a:ln>
                  <a:solidFill>
                    <a:srgbClr val="000000"/>
                  </a:solidFill>
                </a:ln>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cxnSp>
              <p:nvCxnSpPr>
                <p:cNvPr id="220" name="Straight Connector 219"/>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95" name="Group 194"/>
              <p:cNvGrpSpPr/>
              <p:nvPr/>
            </p:nvGrpSpPr>
            <p:grpSpPr>
              <a:xfrm rot="2607809">
                <a:off x="10388794" y="929077"/>
                <a:ext cx="198679" cy="155576"/>
                <a:chOff x="6776795" y="5458641"/>
                <a:chExt cx="505520" cy="309444"/>
              </a:xfrm>
              <a:solidFill>
                <a:schemeClr val="accent4">
                  <a:lumMod val="60000"/>
                  <a:lumOff val="40000"/>
                </a:schemeClr>
              </a:solidFill>
              <a:scene3d>
                <a:camera prst="orthographicFront"/>
                <a:lightRig rig="threePt" dir="t"/>
              </a:scene3d>
            </p:grpSpPr>
            <p:sp>
              <p:nvSpPr>
                <p:cNvPr id="217" name="Chord 216"/>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cxnSp>
              <p:nvCxnSpPr>
                <p:cNvPr id="218" name="Straight Connector 217"/>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96" name="Group 195"/>
              <p:cNvGrpSpPr/>
              <p:nvPr/>
            </p:nvGrpSpPr>
            <p:grpSpPr>
              <a:xfrm rot="2607809">
                <a:off x="10609044" y="1111422"/>
                <a:ext cx="198679" cy="155576"/>
                <a:chOff x="6776795" y="5458641"/>
                <a:chExt cx="505520" cy="309444"/>
              </a:xfrm>
              <a:solidFill>
                <a:schemeClr val="accent4">
                  <a:lumMod val="60000"/>
                  <a:lumOff val="40000"/>
                </a:schemeClr>
              </a:solidFill>
              <a:scene3d>
                <a:camera prst="orthographicFront"/>
                <a:lightRig rig="threePt" dir="t"/>
              </a:scene3d>
            </p:grpSpPr>
            <p:sp>
              <p:nvSpPr>
                <p:cNvPr id="215" name="Chord 214"/>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216" name="Straight Connector 215"/>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97" name="Group 196"/>
              <p:cNvGrpSpPr/>
              <p:nvPr/>
            </p:nvGrpSpPr>
            <p:grpSpPr>
              <a:xfrm rot="2607809">
                <a:off x="10863838" y="1423727"/>
                <a:ext cx="198679" cy="155576"/>
                <a:chOff x="6776795" y="5458641"/>
                <a:chExt cx="505520" cy="309444"/>
              </a:xfrm>
              <a:solidFill>
                <a:schemeClr val="accent4">
                  <a:lumMod val="60000"/>
                  <a:lumOff val="40000"/>
                </a:schemeClr>
              </a:solidFill>
              <a:scene3d>
                <a:camera prst="orthographicFront"/>
                <a:lightRig rig="threePt" dir="t"/>
              </a:scene3d>
            </p:grpSpPr>
            <p:sp>
              <p:nvSpPr>
                <p:cNvPr id="213" name="Chord 212"/>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214" name="Straight Connector 213"/>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98" name="Group 197"/>
              <p:cNvGrpSpPr/>
              <p:nvPr/>
            </p:nvGrpSpPr>
            <p:grpSpPr>
              <a:xfrm rot="849306">
                <a:off x="10299771" y="605654"/>
                <a:ext cx="273298" cy="182808"/>
                <a:chOff x="4857102" y="5634457"/>
                <a:chExt cx="1981648" cy="538481"/>
              </a:xfrm>
              <a:scene3d>
                <a:camera prst="orthographicFront"/>
                <a:lightRig rig="threePt" dir="t"/>
              </a:scene3d>
            </p:grpSpPr>
            <p:sp>
              <p:nvSpPr>
                <p:cNvPr id="211" name="Delay 210"/>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12" name="Delay 211"/>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99" name="Group 198"/>
              <p:cNvGrpSpPr/>
              <p:nvPr/>
            </p:nvGrpSpPr>
            <p:grpSpPr>
              <a:xfrm rot="849306" flipV="1">
                <a:off x="10399108" y="847156"/>
                <a:ext cx="273298" cy="207311"/>
                <a:chOff x="4857102" y="5634457"/>
                <a:chExt cx="1981648" cy="538481"/>
              </a:xfrm>
              <a:scene3d>
                <a:camera prst="orthographicFront"/>
                <a:lightRig rig="threePt" dir="t"/>
              </a:scene3d>
            </p:grpSpPr>
            <p:sp>
              <p:nvSpPr>
                <p:cNvPr id="209" name="Delay 208"/>
                <p:cNvSpPr/>
                <p:nvPr/>
              </p:nvSpPr>
              <p:spPr>
                <a:xfrm>
                  <a:off x="5847926" y="5634458"/>
                  <a:ext cx="990824" cy="538480"/>
                </a:xfrm>
                <a:prstGeom prst="flowChartDelay">
                  <a:avLst/>
                </a:prstGeom>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210" name="Delay 209"/>
                <p:cNvSpPr/>
                <p:nvPr/>
              </p:nvSpPr>
              <p:spPr>
                <a:xfrm rot="10800000">
                  <a:off x="4857102" y="5634457"/>
                  <a:ext cx="990824" cy="538480"/>
                </a:xfrm>
                <a:prstGeom prst="flowChartDelay">
                  <a:avLst/>
                </a:prstGeom>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grpSp>
          <p:grpSp>
            <p:nvGrpSpPr>
              <p:cNvPr id="200" name="Group 199"/>
              <p:cNvGrpSpPr/>
              <p:nvPr/>
            </p:nvGrpSpPr>
            <p:grpSpPr>
              <a:xfrm rot="849306">
                <a:off x="10736644" y="1209846"/>
                <a:ext cx="273298" cy="182808"/>
                <a:chOff x="4857102" y="5634457"/>
                <a:chExt cx="1981648" cy="538481"/>
              </a:xfrm>
              <a:scene3d>
                <a:camera prst="orthographicFront"/>
                <a:lightRig rig="threePt" dir="t"/>
              </a:scene3d>
            </p:grpSpPr>
            <p:sp>
              <p:nvSpPr>
                <p:cNvPr id="207" name="Delay 206"/>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208" name="Delay 207"/>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01" name="Group 200"/>
              <p:cNvGrpSpPr/>
              <p:nvPr/>
            </p:nvGrpSpPr>
            <p:grpSpPr>
              <a:xfrm rot="849306">
                <a:off x="10708298" y="903350"/>
                <a:ext cx="273298" cy="182808"/>
                <a:chOff x="4857102" y="5634457"/>
                <a:chExt cx="1981648" cy="538481"/>
              </a:xfrm>
              <a:scene3d>
                <a:camera prst="orthographicFront"/>
                <a:lightRig rig="threePt" dir="t"/>
              </a:scene3d>
            </p:grpSpPr>
            <p:sp>
              <p:nvSpPr>
                <p:cNvPr id="205" name="Delay 204"/>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206" name="Delay 205"/>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202" name="Group 201"/>
              <p:cNvGrpSpPr/>
              <p:nvPr/>
            </p:nvGrpSpPr>
            <p:grpSpPr>
              <a:xfrm rot="849306">
                <a:off x="11040909" y="1108768"/>
                <a:ext cx="273298" cy="182808"/>
                <a:chOff x="4857102" y="5634457"/>
                <a:chExt cx="1981648" cy="538481"/>
              </a:xfrm>
              <a:scene3d>
                <a:camera prst="orthographicFront"/>
                <a:lightRig rig="threePt" dir="t"/>
              </a:scene3d>
            </p:grpSpPr>
            <p:sp>
              <p:nvSpPr>
                <p:cNvPr id="203" name="Delay 202"/>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204" name="Delay 203"/>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grpSp>
          <p:nvGrpSpPr>
            <p:cNvPr id="8" name="Group 7"/>
            <p:cNvGrpSpPr/>
            <p:nvPr/>
          </p:nvGrpSpPr>
          <p:grpSpPr>
            <a:xfrm>
              <a:off x="5952394" y="18848903"/>
              <a:ext cx="552605" cy="714358"/>
              <a:chOff x="9711868" y="308234"/>
              <a:chExt cx="761305" cy="847971"/>
            </a:xfrm>
          </p:grpSpPr>
          <p:grpSp>
            <p:nvGrpSpPr>
              <p:cNvPr id="164" name="Group 163"/>
              <p:cNvGrpSpPr/>
              <p:nvPr/>
            </p:nvGrpSpPr>
            <p:grpSpPr>
              <a:xfrm rot="849306">
                <a:off x="9711868" y="744806"/>
                <a:ext cx="273298" cy="182808"/>
                <a:chOff x="4857102" y="5634457"/>
                <a:chExt cx="1981648" cy="538481"/>
              </a:xfrm>
              <a:scene3d>
                <a:camera prst="orthographicFront"/>
                <a:lightRig rig="threePt" dir="t"/>
              </a:scene3d>
            </p:grpSpPr>
            <p:sp>
              <p:nvSpPr>
                <p:cNvPr id="186" name="Delay 185"/>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87" name="Delay 186"/>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65" name="Group 164"/>
              <p:cNvGrpSpPr/>
              <p:nvPr/>
            </p:nvGrpSpPr>
            <p:grpSpPr>
              <a:xfrm rot="2607809">
                <a:off x="9883625" y="923149"/>
                <a:ext cx="198679" cy="155576"/>
                <a:chOff x="6776795" y="5458641"/>
                <a:chExt cx="505520" cy="309444"/>
              </a:xfrm>
              <a:solidFill>
                <a:schemeClr val="accent4">
                  <a:lumMod val="60000"/>
                  <a:lumOff val="40000"/>
                </a:schemeClr>
              </a:solidFill>
              <a:scene3d>
                <a:camera prst="orthographicFront"/>
                <a:lightRig rig="threePt" dir="t"/>
              </a:scene3d>
            </p:grpSpPr>
            <p:sp>
              <p:nvSpPr>
                <p:cNvPr id="184" name="Chord 183"/>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85" name="Straight Connector 184"/>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66" name="Group 165"/>
              <p:cNvGrpSpPr/>
              <p:nvPr/>
            </p:nvGrpSpPr>
            <p:grpSpPr>
              <a:xfrm rot="849306">
                <a:off x="10051812" y="973397"/>
                <a:ext cx="273298" cy="182808"/>
                <a:chOff x="4857102" y="5634457"/>
                <a:chExt cx="1981648" cy="538481"/>
              </a:xfrm>
              <a:scene3d>
                <a:camera prst="orthographicFront"/>
                <a:lightRig rig="threePt" dir="t"/>
              </a:scene3d>
            </p:grpSpPr>
            <p:sp>
              <p:nvSpPr>
                <p:cNvPr id="182" name="Delay 181"/>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83" name="Delay 182"/>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67" name="Group 166"/>
              <p:cNvGrpSpPr/>
              <p:nvPr/>
            </p:nvGrpSpPr>
            <p:grpSpPr>
              <a:xfrm rot="849306">
                <a:off x="9948625" y="761698"/>
                <a:ext cx="273298" cy="182808"/>
                <a:chOff x="4857102" y="5634457"/>
                <a:chExt cx="1981648" cy="538481"/>
              </a:xfrm>
              <a:scene3d>
                <a:camera prst="orthographicFront"/>
                <a:lightRig rig="threePt" dir="t"/>
              </a:scene3d>
            </p:grpSpPr>
            <p:sp>
              <p:nvSpPr>
                <p:cNvPr id="180" name="Delay 179"/>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81" name="Delay 180"/>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68" name="Group 167"/>
              <p:cNvGrpSpPr/>
              <p:nvPr/>
            </p:nvGrpSpPr>
            <p:grpSpPr>
              <a:xfrm rot="849306">
                <a:off x="9976536" y="498426"/>
                <a:ext cx="273298" cy="182808"/>
                <a:chOff x="4857102" y="5634457"/>
                <a:chExt cx="1981648" cy="538481"/>
              </a:xfrm>
              <a:scene3d>
                <a:camera prst="orthographicFront"/>
                <a:lightRig rig="threePt" dir="t"/>
              </a:scene3d>
            </p:grpSpPr>
            <p:sp>
              <p:nvSpPr>
                <p:cNvPr id="178" name="Delay 177"/>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79" name="Delay 178"/>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69" name="Group 168"/>
              <p:cNvGrpSpPr/>
              <p:nvPr/>
            </p:nvGrpSpPr>
            <p:grpSpPr>
              <a:xfrm rot="849306">
                <a:off x="9872750" y="528315"/>
                <a:ext cx="273298" cy="182808"/>
                <a:chOff x="4857102" y="5634457"/>
                <a:chExt cx="1981648" cy="538481"/>
              </a:xfrm>
              <a:scene3d>
                <a:camera prst="orthographicFront"/>
                <a:lightRig rig="threePt" dir="t"/>
              </a:scene3d>
            </p:grpSpPr>
            <p:sp>
              <p:nvSpPr>
                <p:cNvPr id="176" name="Delay 175"/>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177" name="Delay 176"/>
                <p:cNvSpPr/>
                <p:nvPr/>
              </p:nvSpPr>
              <p:spPr>
                <a:xfrm rot="10800000">
                  <a:off x="4857102" y="5634457"/>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grpSp>
          <p:grpSp>
            <p:nvGrpSpPr>
              <p:cNvPr id="170" name="Group 169"/>
              <p:cNvGrpSpPr/>
              <p:nvPr/>
            </p:nvGrpSpPr>
            <p:grpSpPr>
              <a:xfrm rot="849306">
                <a:off x="10199875" y="738052"/>
                <a:ext cx="273298" cy="182808"/>
                <a:chOff x="4857102" y="5634457"/>
                <a:chExt cx="1981648" cy="538481"/>
              </a:xfrm>
              <a:scene3d>
                <a:camera prst="orthographicFront"/>
                <a:lightRig rig="threePt" dir="t"/>
              </a:scene3d>
            </p:grpSpPr>
            <p:sp>
              <p:nvSpPr>
                <p:cNvPr id="174" name="Delay 173"/>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5" name="Delay 174"/>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71" name="Group 170"/>
              <p:cNvGrpSpPr/>
              <p:nvPr/>
            </p:nvGrpSpPr>
            <p:grpSpPr>
              <a:xfrm rot="849306">
                <a:off x="9837225" y="308234"/>
                <a:ext cx="273298" cy="182808"/>
                <a:chOff x="4857102" y="5634457"/>
                <a:chExt cx="1981648" cy="538481"/>
              </a:xfrm>
              <a:scene3d>
                <a:camera prst="orthographicFront"/>
                <a:lightRig rig="threePt" dir="t"/>
              </a:scene3d>
            </p:grpSpPr>
            <p:sp>
              <p:nvSpPr>
                <p:cNvPr id="172" name="Delay 171"/>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173" name="Delay 172"/>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sp>
          <p:nvSpPr>
            <p:cNvPr id="9" name="Delay 8"/>
            <p:cNvSpPr/>
            <p:nvPr/>
          </p:nvSpPr>
          <p:spPr>
            <a:xfrm rot="849306" flipV="1">
              <a:off x="5000440" y="19813056"/>
              <a:ext cx="99189" cy="174645"/>
            </a:xfrm>
            <a:prstGeom prst="flowChartDelay">
              <a:avLst/>
            </a:prstGeom>
            <a:scene3d>
              <a:camera prst="orthographicFront"/>
              <a:lightRig rig="threePt" dir="t"/>
            </a:scene3d>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grpSp>
          <p:nvGrpSpPr>
            <p:cNvPr id="10" name="Group 9"/>
            <p:cNvGrpSpPr/>
            <p:nvPr/>
          </p:nvGrpSpPr>
          <p:grpSpPr>
            <a:xfrm>
              <a:off x="4225929" y="16640202"/>
              <a:ext cx="2238063" cy="3449353"/>
              <a:chOff x="4411119" y="1227648"/>
              <a:chExt cx="3083302" cy="4094517"/>
            </a:xfrm>
            <a:noFill/>
            <a:effectLst>
              <a:glow rad="63500">
                <a:schemeClr val="accent2">
                  <a:satMod val="175000"/>
                  <a:alpha val="40000"/>
                </a:schemeClr>
              </a:glow>
              <a:reflection blurRad="6350" stA="52000" endA="300" endPos="35000" dir="5400000" sy="-100000" algn="bl" rotWithShape="0"/>
            </a:effectLst>
            <a:scene3d>
              <a:camera prst="isometricLeftDown"/>
              <a:lightRig rig="threePt" dir="t"/>
            </a:scene3d>
          </p:grpSpPr>
          <p:sp>
            <p:nvSpPr>
              <p:cNvPr id="131" name="Rectangle 130"/>
              <p:cNvSpPr/>
              <p:nvPr/>
            </p:nvSpPr>
            <p:spPr>
              <a:xfrm>
                <a:off x="4411119" y="1229028"/>
                <a:ext cx="3050362" cy="4078197"/>
              </a:xfrm>
              <a:prstGeom prst="rect">
                <a:avLst/>
              </a:prstGeom>
              <a:grpFill/>
              <a:ln>
                <a:solidFill>
                  <a:srgbClr val="004080"/>
                </a:solidFill>
              </a:ln>
              <a:sp3d>
                <a:bevelT prst="relaxedInset"/>
              </a:sp3d>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400">
                  <a:solidFill>
                    <a:schemeClr val="accent5">
                      <a:lumMod val="75000"/>
                    </a:schemeClr>
                  </a:solidFill>
                </a:endParaRPr>
              </a:p>
            </p:txBody>
          </p:sp>
          <p:cxnSp>
            <p:nvCxnSpPr>
              <p:cNvPr id="132" name="Straight Connector 131"/>
              <p:cNvCxnSpPr/>
              <p:nvPr/>
            </p:nvCxnSpPr>
            <p:spPr>
              <a:xfrm>
                <a:off x="46605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3" name="Straight Connector 132"/>
              <p:cNvCxnSpPr/>
              <p:nvPr/>
            </p:nvCxnSpPr>
            <p:spPr>
              <a:xfrm>
                <a:off x="49263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4" name="Straight Connector 133"/>
              <p:cNvCxnSpPr/>
              <p:nvPr/>
            </p:nvCxnSpPr>
            <p:spPr>
              <a:xfrm>
                <a:off x="543031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5" name="Straight Connector 134"/>
              <p:cNvCxnSpPr/>
              <p:nvPr/>
            </p:nvCxnSpPr>
            <p:spPr>
              <a:xfrm>
                <a:off x="5192184"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6" name="Straight Connector 135"/>
              <p:cNvCxnSpPr/>
              <p:nvPr/>
            </p:nvCxnSpPr>
            <p:spPr>
              <a:xfrm>
                <a:off x="5679788"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7" name="Straight Connector 136"/>
              <p:cNvCxnSpPr/>
              <p:nvPr/>
            </p:nvCxnSpPr>
            <p:spPr>
              <a:xfrm>
                <a:off x="5951939"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8" name="Straight Connector 137"/>
              <p:cNvCxnSpPr/>
              <p:nvPr/>
            </p:nvCxnSpPr>
            <p:spPr>
              <a:xfrm>
                <a:off x="62240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39" name="Straight Connector 138"/>
              <p:cNvCxnSpPr/>
              <p:nvPr/>
            </p:nvCxnSpPr>
            <p:spPr>
              <a:xfrm>
                <a:off x="64898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6733007" y="123400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6964787" y="122764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7196567" y="124396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flipV="1">
                <a:off x="4411119" y="14402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flipV="1">
                <a:off x="4427439" y="16379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flipV="1">
                <a:off x="4432419" y="1824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flipV="1">
                <a:off x="4414719" y="2010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flipV="1">
                <a:off x="4419699" y="21972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flipV="1">
                <a:off x="4436019" y="23723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flipV="1">
                <a:off x="4429659" y="2547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flipV="1">
                <a:off x="4423299" y="2733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flipV="1">
                <a:off x="4428279" y="29088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flipV="1">
                <a:off x="4421919" y="30726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flipV="1">
                <a:off x="4438239" y="32477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flipV="1">
                <a:off x="4431879" y="34227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flipV="1">
                <a:off x="4425519" y="35978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6" name="Straight Connector 155"/>
              <p:cNvCxnSpPr/>
              <p:nvPr/>
            </p:nvCxnSpPr>
            <p:spPr>
              <a:xfrm flipV="1">
                <a:off x="4419159" y="3772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7" name="Straight Connector 156"/>
              <p:cNvCxnSpPr/>
              <p:nvPr/>
            </p:nvCxnSpPr>
            <p:spPr>
              <a:xfrm flipV="1">
                <a:off x="4424139" y="39480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flipV="1">
                <a:off x="4429119" y="41344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flipV="1">
                <a:off x="4434099" y="43095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flipV="1">
                <a:off x="4427739" y="4495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flipV="1">
                <a:off x="4444059" y="46823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flipV="1">
                <a:off x="4437699" y="48801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flipV="1">
                <a:off x="4431339" y="50665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grpSp>
        <p:grpSp>
          <p:nvGrpSpPr>
            <p:cNvPr id="11" name="Group 10"/>
            <p:cNvGrpSpPr/>
            <p:nvPr/>
          </p:nvGrpSpPr>
          <p:grpSpPr>
            <a:xfrm>
              <a:off x="8748547" y="18093724"/>
              <a:ext cx="502654" cy="350986"/>
              <a:chOff x="11307232" y="4789053"/>
              <a:chExt cx="692489" cy="416634"/>
            </a:xfrm>
          </p:grpSpPr>
          <p:grpSp>
            <p:nvGrpSpPr>
              <p:cNvPr id="110" name="Group 109"/>
              <p:cNvGrpSpPr/>
              <p:nvPr/>
            </p:nvGrpSpPr>
            <p:grpSpPr>
              <a:xfrm rot="849306">
                <a:off x="11307232" y="4812378"/>
                <a:ext cx="236502" cy="160516"/>
                <a:chOff x="4857102" y="5634457"/>
                <a:chExt cx="1981648" cy="538481"/>
              </a:xfrm>
              <a:scene3d>
                <a:camera prst="orthographicFront"/>
                <a:lightRig rig="threePt" dir="t"/>
              </a:scene3d>
            </p:grpSpPr>
            <p:sp>
              <p:nvSpPr>
                <p:cNvPr id="129" name="Delay 128"/>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130" name="Delay 129"/>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grpSp>
          <p:grpSp>
            <p:nvGrpSpPr>
              <p:cNvPr id="111" name="Group 110"/>
              <p:cNvGrpSpPr/>
              <p:nvPr/>
            </p:nvGrpSpPr>
            <p:grpSpPr>
              <a:xfrm rot="849306">
                <a:off x="11499594" y="5002385"/>
                <a:ext cx="236502" cy="160516"/>
                <a:chOff x="4857102" y="5634457"/>
                <a:chExt cx="1981648" cy="538481"/>
              </a:xfrm>
              <a:scene3d>
                <a:camera prst="orthographicFront"/>
                <a:lightRig rig="threePt" dir="t"/>
              </a:scene3d>
            </p:grpSpPr>
            <p:sp>
              <p:nvSpPr>
                <p:cNvPr id="127" name="Delay 126"/>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sp>
              <p:nvSpPr>
                <p:cNvPr id="128" name="Delay 127"/>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12" name="Group 111"/>
              <p:cNvGrpSpPr/>
              <p:nvPr/>
            </p:nvGrpSpPr>
            <p:grpSpPr>
              <a:xfrm rot="849306">
                <a:off x="11509822" y="4839338"/>
                <a:ext cx="236502" cy="160516"/>
                <a:chOff x="4857102" y="5634457"/>
                <a:chExt cx="1981648" cy="538481"/>
              </a:xfrm>
              <a:scene3d>
                <a:camera prst="orthographicFront"/>
                <a:lightRig rig="threePt" dir="t"/>
              </a:scene3d>
            </p:grpSpPr>
            <p:sp>
              <p:nvSpPr>
                <p:cNvPr id="125" name="Delay 124"/>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126" name="Delay 125"/>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13" name="Group 112"/>
              <p:cNvGrpSpPr/>
              <p:nvPr/>
            </p:nvGrpSpPr>
            <p:grpSpPr>
              <a:xfrm rot="849306">
                <a:off x="11563752" y="5045171"/>
                <a:ext cx="236502" cy="160516"/>
                <a:chOff x="4857102" y="5634457"/>
                <a:chExt cx="1981648" cy="538481"/>
              </a:xfrm>
              <a:scene3d>
                <a:camera prst="orthographicFront"/>
                <a:lightRig rig="threePt" dir="t"/>
              </a:scene3d>
            </p:grpSpPr>
            <p:sp>
              <p:nvSpPr>
                <p:cNvPr id="123" name="Delay 122"/>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24" name="Delay 123"/>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114" name="Group 113"/>
              <p:cNvGrpSpPr/>
              <p:nvPr/>
            </p:nvGrpSpPr>
            <p:grpSpPr>
              <a:xfrm rot="2607809">
                <a:off x="11398577" y="4989215"/>
                <a:ext cx="171929" cy="136604"/>
                <a:chOff x="6776795" y="5458641"/>
                <a:chExt cx="505520" cy="309444"/>
              </a:xfrm>
              <a:solidFill>
                <a:schemeClr val="accent4">
                  <a:lumMod val="60000"/>
                  <a:lumOff val="40000"/>
                </a:schemeClr>
              </a:solidFill>
              <a:scene3d>
                <a:camera prst="orthographicFront"/>
                <a:lightRig rig="threePt" dir="t"/>
              </a:scene3d>
            </p:grpSpPr>
            <p:sp>
              <p:nvSpPr>
                <p:cNvPr id="121" name="Chord 120"/>
                <p:cNvSpPr/>
                <p:nvPr/>
              </p:nvSpPr>
              <p:spPr>
                <a:xfrm rot="10800000">
                  <a:off x="6776795" y="5458641"/>
                  <a:ext cx="505520" cy="307896"/>
                </a:xfrm>
                <a:prstGeom prst="chord">
                  <a:avLst>
                    <a:gd name="adj1" fmla="val 17686340"/>
                    <a:gd name="adj2" fmla="val 16200000"/>
                  </a:avLst>
                </a:prstGeom>
                <a:ln>
                  <a:solidFill>
                    <a:srgbClr val="000000"/>
                  </a:solidFill>
                </a:ln>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cxnSp>
              <p:nvCxnSpPr>
                <p:cNvPr id="122" name="Straight Connector 121"/>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15" name="Group 114"/>
              <p:cNvGrpSpPr/>
              <p:nvPr/>
            </p:nvGrpSpPr>
            <p:grpSpPr>
              <a:xfrm rot="2607809">
                <a:off x="11827792" y="4976853"/>
                <a:ext cx="171929" cy="136604"/>
                <a:chOff x="6776795" y="5458641"/>
                <a:chExt cx="505520" cy="309444"/>
              </a:xfrm>
              <a:solidFill>
                <a:schemeClr val="accent4">
                  <a:lumMod val="60000"/>
                  <a:lumOff val="40000"/>
                </a:schemeClr>
              </a:solidFill>
              <a:scene3d>
                <a:camera prst="orthographicFront"/>
                <a:lightRig rig="threePt" dir="t"/>
              </a:scene3d>
            </p:grpSpPr>
            <p:sp>
              <p:nvSpPr>
                <p:cNvPr id="119" name="Chord 118"/>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20" name="Straight Connector 119"/>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116" name="Group 115"/>
              <p:cNvGrpSpPr/>
              <p:nvPr/>
            </p:nvGrpSpPr>
            <p:grpSpPr>
              <a:xfrm rot="849306">
                <a:off x="11717723" y="4789053"/>
                <a:ext cx="236502" cy="160516"/>
                <a:chOff x="4857102" y="5634457"/>
                <a:chExt cx="1981648" cy="538481"/>
              </a:xfrm>
              <a:scene3d>
                <a:camera prst="orthographicFront"/>
                <a:lightRig rig="threePt" dir="t"/>
              </a:scene3d>
            </p:grpSpPr>
            <p:sp>
              <p:nvSpPr>
                <p:cNvPr id="117" name="Delay 116"/>
                <p:cNvSpPr/>
                <p:nvPr/>
              </p:nvSpPr>
              <p:spPr>
                <a:xfrm>
                  <a:off x="5847926" y="5634458"/>
                  <a:ext cx="990824" cy="538480"/>
                </a:xfrm>
                <a:prstGeom prst="flowChartDelay">
                  <a:avLst/>
                </a:prstGeom>
                <a:sp3d>
                  <a:bevel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400" dirty="0"/>
                </a:p>
              </p:txBody>
            </p:sp>
            <p:sp>
              <p:nvSpPr>
                <p:cNvPr id="118" name="Delay 117"/>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grpSp>
          <p:nvGrpSpPr>
            <p:cNvPr id="12" name="Group 11"/>
            <p:cNvGrpSpPr/>
            <p:nvPr/>
          </p:nvGrpSpPr>
          <p:grpSpPr>
            <a:xfrm rot="1699388">
              <a:off x="7401469" y="18628693"/>
              <a:ext cx="741806" cy="373197"/>
              <a:chOff x="11195564" y="4470591"/>
              <a:chExt cx="1021960" cy="442999"/>
            </a:xfrm>
          </p:grpSpPr>
          <p:grpSp>
            <p:nvGrpSpPr>
              <p:cNvPr id="89" name="Group 88"/>
              <p:cNvGrpSpPr/>
              <p:nvPr/>
            </p:nvGrpSpPr>
            <p:grpSpPr>
              <a:xfrm rot="2607809">
                <a:off x="11195564" y="4701182"/>
                <a:ext cx="153557" cy="136840"/>
                <a:chOff x="6776795" y="5458641"/>
                <a:chExt cx="505520" cy="309444"/>
              </a:xfrm>
              <a:scene3d>
                <a:camera prst="orthographicFront"/>
                <a:lightRig rig="threePt" dir="t"/>
              </a:scene3d>
            </p:grpSpPr>
            <p:sp>
              <p:nvSpPr>
                <p:cNvPr id="108" name="Chord 107"/>
                <p:cNvSpPr/>
                <p:nvPr/>
              </p:nvSpPr>
              <p:spPr>
                <a:xfrm rot="10800000">
                  <a:off x="6776795" y="5458641"/>
                  <a:ext cx="505520" cy="307896"/>
                </a:xfrm>
                <a:prstGeom prst="chord">
                  <a:avLst>
                    <a:gd name="adj1" fmla="val 17686340"/>
                    <a:gd name="adj2" fmla="val 16200000"/>
                  </a:avLst>
                </a:prstGeom>
                <a:solidFill>
                  <a:schemeClr val="bg2"/>
                </a:solid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09" name="Straight Connector 108"/>
                <p:cNvCxnSpPr/>
                <p:nvPr/>
              </p:nvCxnSpPr>
              <p:spPr>
                <a:xfrm flipH="1">
                  <a:off x="7019395" y="5460190"/>
                  <a:ext cx="29026" cy="307895"/>
                </a:xfrm>
                <a:prstGeom prst="line">
                  <a:avLst/>
                </a:prstGeom>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90" name="Group 89"/>
              <p:cNvGrpSpPr/>
              <p:nvPr/>
            </p:nvGrpSpPr>
            <p:grpSpPr>
              <a:xfrm rot="5230067">
                <a:off x="11297568" y="4714507"/>
                <a:ext cx="239971" cy="158195"/>
                <a:chOff x="4857102" y="5634457"/>
                <a:chExt cx="1981648" cy="538481"/>
              </a:xfrm>
              <a:scene3d>
                <a:camera prst="orthographicFront"/>
                <a:lightRig rig="threePt" dir="t"/>
              </a:scene3d>
            </p:grpSpPr>
            <p:sp>
              <p:nvSpPr>
                <p:cNvPr id="106" name="Delay 105"/>
                <p:cNvSpPr/>
                <p:nvPr/>
              </p:nvSpPr>
              <p:spPr>
                <a:xfrm>
                  <a:off x="5847926" y="5634458"/>
                  <a:ext cx="990824" cy="538480"/>
                </a:xfrm>
                <a:prstGeom prst="flowChartDelay">
                  <a:avLst/>
                </a:prstGeom>
                <a:solidFill>
                  <a:srgbClr val="FF0000"/>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sp>
              <p:nvSpPr>
                <p:cNvPr id="107" name="Delay 106"/>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grpSp>
          <p:grpSp>
            <p:nvGrpSpPr>
              <p:cNvPr id="91" name="Group 90"/>
              <p:cNvGrpSpPr/>
              <p:nvPr/>
            </p:nvGrpSpPr>
            <p:grpSpPr>
              <a:xfrm rot="2607809">
                <a:off x="11416707" y="4542522"/>
                <a:ext cx="171929" cy="136604"/>
                <a:chOff x="6776795" y="5458641"/>
                <a:chExt cx="505520" cy="309444"/>
              </a:xfrm>
              <a:solidFill>
                <a:schemeClr val="accent4">
                  <a:lumMod val="60000"/>
                  <a:lumOff val="40000"/>
                </a:schemeClr>
              </a:solidFill>
              <a:scene3d>
                <a:camera prst="orthographicFront"/>
                <a:lightRig rig="threePt" dir="t"/>
              </a:scene3d>
            </p:grpSpPr>
            <p:sp>
              <p:nvSpPr>
                <p:cNvPr id="104" name="Chord 103"/>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b="1" dirty="0"/>
                </a:p>
              </p:txBody>
            </p:sp>
            <p:cxnSp>
              <p:nvCxnSpPr>
                <p:cNvPr id="105" name="Straight Connector 104"/>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92" name="Group 91"/>
              <p:cNvGrpSpPr/>
              <p:nvPr/>
            </p:nvGrpSpPr>
            <p:grpSpPr>
              <a:xfrm rot="2607809">
                <a:off x="11607303" y="4702631"/>
                <a:ext cx="171929" cy="136604"/>
                <a:chOff x="6776795" y="5458641"/>
                <a:chExt cx="505520" cy="309444"/>
              </a:xfrm>
              <a:solidFill>
                <a:schemeClr val="accent4">
                  <a:lumMod val="60000"/>
                  <a:lumOff val="40000"/>
                </a:schemeClr>
              </a:solidFill>
              <a:scene3d>
                <a:camera prst="orthographicFront"/>
                <a:lightRig rig="threePt" dir="t"/>
              </a:scene3d>
            </p:grpSpPr>
            <p:sp>
              <p:nvSpPr>
                <p:cNvPr id="102" name="Chord 101"/>
                <p:cNvSpPr/>
                <p:nvPr/>
              </p:nvSpPr>
              <p:spPr>
                <a:xfrm rot="10800000">
                  <a:off x="6776795" y="5458641"/>
                  <a:ext cx="505520" cy="307896"/>
                </a:xfrm>
                <a:prstGeom prst="chord">
                  <a:avLst>
                    <a:gd name="adj1" fmla="val 17686340"/>
                    <a:gd name="adj2" fmla="val 16200000"/>
                  </a:avLst>
                </a:prstGeom>
                <a:grpFill/>
                <a:ln w="19050" cmpd="sng">
                  <a:solidFill>
                    <a:schemeClr val="tx1"/>
                  </a:solidFill>
                </a:ln>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cxnSp>
              <p:nvCxnSpPr>
                <p:cNvPr id="103" name="Straight Connector 102"/>
                <p:cNvCxnSpPr/>
                <p:nvPr/>
              </p:nvCxnSpPr>
              <p:spPr>
                <a:xfrm flipH="1">
                  <a:off x="7019395" y="5460190"/>
                  <a:ext cx="29026" cy="307895"/>
                </a:xfrm>
                <a:prstGeom prst="line">
                  <a:avLst/>
                </a:prstGeom>
                <a:grpFill/>
                <a:ln>
                  <a:solidFill>
                    <a:srgbClr val="000000"/>
                  </a:solidFill>
                </a:ln>
                <a:sp3d>
                  <a:bevelT/>
                </a:sp3d>
              </p:spPr>
              <p:style>
                <a:lnRef idx="2">
                  <a:schemeClr val="accent1"/>
                </a:lnRef>
                <a:fillRef idx="0">
                  <a:schemeClr val="accent1"/>
                </a:fillRef>
                <a:effectRef idx="1">
                  <a:schemeClr val="accent1"/>
                </a:effectRef>
                <a:fontRef idx="minor">
                  <a:schemeClr val="tx1"/>
                </a:fontRef>
              </p:style>
            </p:cxnSp>
          </p:grpSp>
          <p:grpSp>
            <p:nvGrpSpPr>
              <p:cNvPr id="93" name="Group 92"/>
              <p:cNvGrpSpPr/>
              <p:nvPr/>
            </p:nvGrpSpPr>
            <p:grpSpPr>
              <a:xfrm rot="849306" flipV="1">
                <a:off x="11425632" y="4470591"/>
                <a:ext cx="236502" cy="182031"/>
                <a:chOff x="4857102" y="5634457"/>
                <a:chExt cx="1981648" cy="538481"/>
              </a:xfrm>
              <a:scene3d>
                <a:camera prst="orthographicFront"/>
                <a:lightRig rig="threePt" dir="t"/>
              </a:scene3d>
            </p:grpSpPr>
            <p:sp>
              <p:nvSpPr>
                <p:cNvPr id="100" name="Delay 99"/>
                <p:cNvSpPr/>
                <p:nvPr/>
              </p:nvSpPr>
              <p:spPr>
                <a:xfrm>
                  <a:off x="5847926" y="5634458"/>
                  <a:ext cx="990824" cy="538480"/>
                </a:xfrm>
                <a:prstGeom prst="flowChartDelay">
                  <a:avLst/>
                </a:prstGeom>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sp>
              <p:nvSpPr>
                <p:cNvPr id="101" name="Delay 100"/>
                <p:cNvSpPr/>
                <p:nvPr/>
              </p:nvSpPr>
              <p:spPr>
                <a:xfrm rot="10800000">
                  <a:off x="4857102" y="5634457"/>
                  <a:ext cx="990824" cy="538480"/>
                </a:xfrm>
                <a:prstGeom prst="flowChartDelay">
                  <a:avLst/>
                </a:prstGeom>
                <a:sp3d>
                  <a:bevel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400" dirty="0"/>
                </a:p>
              </p:txBody>
            </p:sp>
          </p:grpSp>
          <p:grpSp>
            <p:nvGrpSpPr>
              <p:cNvPr id="94" name="Group 93"/>
              <p:cNvGrpSpPr/>
              <p:nvPr/>
            </p:nvGrpSpPr>
            <p:grpSpPr>
              <a:xfrm rot="849306">
                <a:off x="11693194" y="4519933"/>
                <a:ext cx="236502" cy="160516"/>
                <a:chOff x="4857102" y="5634457"/>
                <a:chExt cx="1981648" cy="538481"/>
              </a:xfrm>
              <a:scene3d>
                <a:camera prst="orthographicFront"/>
                <a:lightRig rig="threePt" dir="t"/>
              </a:scene3d>
            </p:grpSpPr>
            <p:sp>
              <p:nvSpPr>
                <p:cNvPr id="98" name="Delay 97"/>
                <p:cNvSpPr/>
                <p:nvPr/>
              </p:nvSpPr>
              <p:spPr>
                <a:xfrm>
                  <a:off x="5847926" y="5634458"/>
                  <a:ext cx="990824" cy="538480"/>
                </a:xfrm>
                <a:prstGeom prst="flowChartDelay">
                  <a:avLst/>
                </a:prstGeom>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p>
              </p:txBody>
            </p:sp>
            <p:sp>
              <p:nvSpPr>
                <p:cNvPr id="99" name="Delay 98"/>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nvGrpSpPr>
              <p:cNvPr id="95" name="Group 94"/>
              <p:cNvGrpSpPr/>
              <p:nvPr/>
            </p:nvGrpSpPr>
            <p:grpSpPr>
              <a:xfrm rot="849306">
                <a:off x="11981022" y="4700301"/>
                <a:ext cx="236502" cy="160516"/>
                <a:chOff x="4857102" y="5634457"/>
                <a:chExt cx="1981648" cy="538481"/>
              </a:xfrm>
              <a:scene3d>
                <a:camera prst="orthographicFront"/>
                <a:lightRig rig="threePt" dir="t"/>
              </a:scene3d>
            </p:grpSpPr>
            <p:sp>
              <p:nvSpPr>
                <p:cNvPr id="96" name="Delay 95"/>
                <p:cNvSpPr/>
                <p:nvPr/>
              </p:nvSpPr>
              <p:spPr>
                <a:xfrm>
                  <a:off x="5847926" y="5634458"/>
                  <a:ext cx="990824" cy="538480"/>
                </a:xfrm>
                <a:prstGeom prst="flowChartDelay">
                  <a:avLst/>
                </a:prstGeom>
                <a:sp3d>
                  <a:bevelT/>
                </a:sp3d>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dirty="0"/>
                </a:p>
              </p:txBody>
            </p:sp>
            <p:sp>
              <p:nvSpPr>
                <p:cNvPr id="97" name="Delay 96"/>
                <p:cNvSpPr/>
                <p:nvPr/>
              </p:nvSpPr>
              <p:spPr>
                <a:xfrm rot="10800000">
                  <a:off x="4857102" y="5634457"/>
                  <a:ext cx="990824" cy="538480"/>
                </a:xfrm>
                <a:prstGeom prst="flowChartDelay">
                  <a:avLst/>
                </a:prstGeom>
                <a:solidFill>
                  <a:schemeClr val="bg1"/>
                </a:solidFill>
                <a:sp3d>
                  <a:bevelT/>
                </a:sp3d>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00" dirty="0"/>
                </a:p>
              </p:txBody>
            </p:sp>
          </p:grpSp>
        </p:grpSp>
        <p:grpSp>
          <p:nvGrpSpPr>
            <p:cNvPr id="13" name="Group 12"/>
            <p:cNvGrpSpPr/>
            <p:nvPr/>
          </p:nvGrpSpPr>
          <p:grpSpPr>
            <a:xfrm>
              <a:off x="6047613" y="16039080"/>
              <a:ext cx="2238063" cy="3449353"/>
              <a:chOff x="4411119" y="1227648"/>
              <a:chExt cx="3083302" cy="4094517"/>
            </a:xfrm>
            <a:noFill/>
            <a:effectLst>
              <a:glow rad="63500">
                <a:schemeClr val="accent2">
                  <a:satMod val="175000"/>
                  <a:alpha val="40000"/>
                </a:schemeClr>
              </a:glow>
              <a:reflection blurRad="6350" stA="52000" endA="300" endPos="35000" dir="5400000" sy="-100000" algn="bl" rotWithShape="0"/>
            </a:effectLst>
            <a:scene3d>
              <a:camera prst="isometricLeftDown"/>
              <a:lightRig rig="threePt" dir="t"/>
            </a:scene3d>
          </p:grpSpPr>
          <p:sp>
            <p:nvSpPr>
              <p:cNvPr id="56" name="Rectangle 55"/>
              <p:cNvSpPr/>
              <p:nvPr/>
            </p:nvSpPr>
            <p:spPr>
              <a:xfrm>
                <a:off x="4411119" y="1229028"/>
                <a:ext cx="3050362" cy="4078197"/>
              </a:xfrm>
              <a:prstGeom prst="rect">
                <a:avLst/>
              </a:prstGeom>
              <a:grpFill/>
              <a:ln>
                <a:solidFill>
                  <a:srgbClr val="004080"/>
                </a:solidFill>
              </a:ln>
              <a:sp3d>
                <a:bevelT prst="relaxedInset"/>
              </a:sp3d>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400"/>
              </a:p>
            </p:txBody>
          </p:sp>
          <p:cxnSp>
            <p:nvCxnSpPr>
              <p:cNvPr id="57" name="Straight Connector 56"/>
              <p:cNvCxnSpPr/>
              <p:nvPr/>
            </p:nvCxnSpPr>
            <p:spPr>
              <a:xfrm>
                <a:off x="46605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8" name="Straight Connector 57"/>
              <p:cNvCxnSpPr/>
              <p:nvPr/>
            </p:nvCxnSpPr>
            <p:spPr>
              <a:xfrm>
                <a:off x="49263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9" name="Straight Connector 58"/>
              <p:cNvCxnSpPr/>
              <p:nvPr/>
            </p:nvCxnSpPr>
            <p:spPr>
              <a:xfrm>
                <a:off x="543031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0" name="Straight Connector 59"/>
              <p:cNvCxnSpPr/>
              <p:nvPr/>
            </p:nvCxnSpPr>
            <p:spPr>
              <a:xfrm>
                <a:off x="5192184"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1" name="Straight Connector 60"/>
              <p:cNvCxnSpPr/>
              <p:nvPr/>
            </p:nvCxnSpPr>
            <p:spPr>
              <a:xfrm>
                <a:off x="5679788"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5951939"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62240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64898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a:off x="6733007" y="123400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a:off x="6964787" y="122764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a:off x="7196567" y="124396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V="1">
                <a:off x="4411119" y="14402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69" name="Straight Connector 68"/>
              <p:cNvCxnSpPr/>
              <p:nvPr/>
            </p:nvCxnSpPr>
            <p:spPr>
              <a:xfrm flipV="1">
                <a:off x="4427439" y="16379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0" name="Straight Connector 69"/>
              <p:cNvCxnSpPr/>
              <p:nvPr/>
            </p:nvCxnSpPr>
            <p:spPr>
              <a:xfrm flipV="1">
                <a:off x="4432419" y="1824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flipV="1">
                <a:off x="4414719" y="2010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flipV="1">
                <a:off x="4419699" y="21972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3" name="Straight Connector 72"/>
              <p:cNvCxnSpPr/>
              <p:nvPr/>
            </p:nvCxnSpPr>
            <p:spPr>
              <a:xfrm flipV="1">
                <a:off x="4436019" y="23723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4" name="Straight Connector 73"/>
              <p:cNvCxnSpPr/>
              <p:nvPr/>
            </p:nvCxnSpPr>
            <p:spPr>
              <a:xfrm flipV="1">
                <a:off x="4429659" y="2547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5" name="Straight Connector 74"/>
              <p:cNvCxnSpPr/>
              <p:nvPr/>
            </p:nvCxnSpPr>
            <p:spPr>
              <a:xfrm flipV="1">
                <a:off x="4423299" y="2733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flipV="1">
                <a:off x="4428279" y="29088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7" name="Straight Connector 76"/>
              <p:cNvCxnSpPr/>
              <p:nvPr/>
            </p:nvCxnSpPr>
            <p:spPr>
              <a:xfrm flipV="1">
                <a:off x="4421919" y="30726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flipV="1">
                <a:off x="4438239" y="32477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flipV="1">
                <a:off x="4431879" y="34227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flipV="1">
                <a:off x="4425519" y="35978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flipV="1">
                <a:off x="4419159" y="3772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flipV="1">
                <a:off x="4424139" y="39480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flipV="1">
                <a:off x="4429119" y="41344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flipV="1">
                <a:off x="4434099" y="43095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5" name="Straight Connector 84"/>
              <p:cNvCxnSpPr/>
              <p:nvPr/>
            </p:nvCxnSpPr>
            <p:spPr>
              <a:xfrm flipV="1">
                <a:off x="4427739" y="4495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6" name="Straight Connector 85"/>
              <p:cNvCxnSpPr/>
              <p:nvPr/>
            </p:nvCxnSpPr>
            <p:spPr>
              <a:xfrm flipV="1">
                <a:off x="4444059" y="46823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7" name="Straight Connector 86"/>
              <p:cNvCxnSpPr/>
              <p:nvPr/>
            </p:nvCxnSpPr>
            <p:spPr>
              <a:xfrm flipV="1">
                <a:off x="4437699" y="48801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88" name="Straight Connector 87"/>
              <p:cNvCxnSpPr/>
              <p:nvPr/>
            </p:nvCxnSpPr>
            <p:spPr>
              <a:xfrm flipV="1">
                <a:off x="4431339" y="50665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grpSp>
        <p:grpSp>
          <p:nvGrpSpPr>
            <p:cNvPr id="14" name="Group 13"/>
            <p:cNvGrpSpPr/>
            <p:nvPr/>
          </p:nvGrpSpPr>
          <p:grpSpPr>
            <a:xfrm>
              <a:off x="6879590" y="15795667"/>
              <a:ext cx="2238063" cy="3449353"/>
              <a:chOff x="4411119" y="1227648"/>
              <a:chExt cx="3083302" cy="4094517"/>
            </a:xfrm>
            <a:noFill/>
            <a:effectLst>
              <a:glow rad="63500">
                <a:schemeClr val="accent2">
                  <a:satMod val="175000"/>
                  <a:alpha val="40000"/>
                </a:schemeClr>
              </a:glow>
              <a:reflection blurRad="6350" stA="52000" endA="300" endPos="35000" dir="5400000" sy="-100000" algn="bl" rotWithShape="0"/>
            </a:effectLst>
            <a:scene3d>
              <a:camera prst="isometricLeftDown"/>
              <a:lightRig rig="threePt" dir="t"/>
            </a:scene3d>
          </p:grpSpPr>
          <p:sp>
            <p:nvSpPr>
              <p:cNvPr id="23" name="Rectangle 22"/>
              <p:cNvSpPr/>
              <p:nvPr/>
            </p:nvSpPr>
            <p:spPr>
              <a:xfrm>
                <a:off x="4411119" y="1229028"/>
                <a:ext cx="3050362" cy="4078197"/>
              </a:xfrm>
              <a:prstGeom prst="rect">
                <a:avLst/>
              </a:prstGeom>
              <a:grpFill/>
              <a:ln>
                <a:solidFill>
                  <a:srgbClr val="004080"/>
                </a:solidFill>
              </a:ln>
              <a:sp3d>
                <a:bevelT prst="relaxedInset"/>
              </a:sp3d>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1400"/>
              </a:p>
            </p:txBody>
          </p:sp>
          <p:cxnSp>
            <p:nvCxnSpPr>
              <p:cNvPr id="24" name="Straight Connector 23"/>
              <p:cNvCxnSpPr/>
              <p:nvPr/>
            </p:nvCxnSpPr>
            <p:spPr>
              <a:xfrm>
                <a:off x="46605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49263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43031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192184"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79788"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5951939"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6224091"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6489887" y="122902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6733007" y="123400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6964787" y="122764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7196567" y="1243968"/>
                <a:ext cx="11340" cy="4078197"/>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flipV="1">
                <a:off x="4411119" y="14402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flipV="1">
                <a:off x="4427439" y="16379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flipV="1">
                <a:off x="4432419" y="1824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flipV="1">
                <a:off x="4414719" y="2010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flipV="1">
                <a:off x="4419699" y="21972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flipV="1">
                <a:off x="4436019" y="23723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flipV="1">
                <a:off x="4429659" y="25473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flipV="1">
                <a:off x="4423299" y="27338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flipV="1">
                <a:off x="4428279" y="29088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flipV="1">
                <a:off x="4421919" y="30726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flipV="1">
                <a:off x="4438239" y="324770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flipV="1">
                <a:off x="4431879" y="342278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flipV="1">
                <a:off x="4425519" y="35978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flipV="1">
                <a:off x="4419159" y="3772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flipV="1">
                <a:off x="4424139" y="39480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flipV="1">
                <a:off x="4429119" y="41344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flipV="1">
                <a:off x="4434099" y="43095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flipV="1">
                <a:off x="4427739" y="44959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flipV="1">
                <a:off x="4444059" y="468236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flipV="1">
                <a:off x="4437699" y="488012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flipV="1">
                <a:off x="4431339" y="5066548"/>
                <a:ext cx="3050362" cy="22681"/>
              </a:xfrm>
              <a:prstGeom prst="line">
                <a:avLst/>
              </a:prstGeom>
              <a:grpFill/>
              <a:ln>
                <a:solidFill>
                  <a:srgbClr val="004080"/>
                </a:solidFill>
              </a:ln>
              <a:sp3d>
                <a:bevelT prst="relaxedInset"/>
              </a:sp3d>
            </p:spPr>
            <p:style>
              <a:lnRef idx="2">
                <a:schemeClr val="accent1"/>
              </a:lnRef>
              <a:fillRef idx="0">
                <a:schemeClr val="accent1"/>
              </a:fillRef>
              <a:effectRef idx="1">
                <a:schemeClr val="accent1"/>
              </a:effectRef>
              <a:fontRef idx="minor">
                <a:schemeClr val="tx1"/>
              </a:fontRef>
            </p:style>
          </p:cxnSp>
        </p:grpSp>
        <p:sp>
          <p:nvSpPr>
            <p:cNvPr id="15" name="Bent Arrow 14"/>
            <p:cNvSpPr/>
            <p:nvPr/>
          </p:nvSpPr>
          <p:spPr>
            <a:xfrm>
              <a:off x="3968275" y="19249527"/>
              <a:ext cx="988625" cy="808017"/>
            </a:xfrm>
            <a:prstGeom prst="bentArrow">
              <a:avLst/>
            </a:prstGeom>
            <a:ln>
              <a:solidFill>
                <a:schemeClr val="tx1"/>
              </a:solidFill>
              <a:prstDash val="dot"/>
            </a:ln>
            <a:scene3d>
              <a:camera prst="isometricTopUp"/>
              <a:lightRig rig="threePt" dir="t"/>
            </a:scene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tx1"/>
                </a:solidFill>
              </a:endParaRPr>
            </a:p>
          </p:txBody>
        </p:sp>
        <p:sp>
          <p:nvSpPr>
            <p:cNvPr id="16" name="Bent Arrow 15"/>
            <p:cNvSpPr/>
            <p:nvPr/>
          </p:nvSpPr>
          <p:spPr>
            <a:xfrm>
              <a:off x="6195709" y="19437070"/>
              <a:ext cx="577969" cy="562056"/>
            </a:xfrm>
            <a:prstGeom prst="bentArrow">
              <a:avLst/>
            </a:prstGeom>
            <a:ln>
              <a:solidFill>
                <a:schemeClr val="tx1"/>
              </a:solidFill>
              <a:prstDash val="dot"/>
            </a:ln>
            <a:scene3d>
              <a:camera prst="isometricTopUp"/>
              <a:lightRig rig="threePt" dir="t"/>
            </a:scene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tx1"/>
                </a:solidFill>
              </a:endParaRPr>
            </a:p>
          </p:txBody>
        </p:sp>
        <p:sp>
          <p:nvSpPr>
            <p:cNvPr id="17" name="Bent Arrow 16"/>
            <p:cNvSpPr/>
            <p:nvPr/>
          </p:nvSpPr>
          <p:spPr>
            <a:xfrm>
              <a:off x="7158719" y="19193957"/>
              <a:ext cx="577969" cy="562056"/>
            </a:xfrm>
            <a:prstGeom prst="bentArrow">
              <a:avLst/>
            </a:prstGeom>
            <a:ln>
              <a:solidFill>
                <a:srgbClr val="000000"/>
              </a:solidFill>
              <a:prstDash val="dot"/>
            </a:ln>
            <a:scene3d>
              <a:camera prst="isometricTopUp"/>
              <a:lightRig rig="threePt" dir="t"/>
            </a:scene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tx1"/>
                </a:solidFill>
              </a:endParaRPr>
            </a:p>
          </p:txBody>
        </p:sp>
        <p:sp>
          <p:nvSpPr>
            <p:cNvPr id="18" name="Bent Arrow 17"/>
            <p:cNvSpPr/>
            <p:nvPr/>
          </p:nvSpPr>
          <p:spPr>
            <a:xfrm>
              <a:off x="8039889" y="18963992"/>
              <a:ext cx="577969" cy="562056"/>
            </a:xfrm>
            <a:prstGeom prst="bentArrow">
              <a:avLst/>
            </a:prstGeom>
            <a:ln>
              <a:solidFill>
                <a:srgbClr val="000000"/>
              </a:solidFill>
              <a:prstDash val="dash"/>
            </a:ln>
            <a:scene3d>
              <a:camera prst="isometricTopUp"/>
              <a:lightRig rig="threePt" dir="t"/>
            </a:scene3d>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solidFill>
                  <a:schemeClr val="tx1"/>
                </a:solidFill>
              </a:endParaRPr>
            </a:p>
          </p:txBody>
        </p:sp>
        <p:sp>
          <p:nvSpPr>
            <p:cNvPr id="19" name="TextBox 18"/>
            <p:cNvSpPr txBox="1"/>
            <p:nvPr/>
          </p:nvSpPr>
          <p:spPr>
            <a:xfrm>
              <a:off x="2900844" y="14374860"/>
              <a:ext cx="1506168" cy="1104897"/>
            </a:xfrm>
            <a:prstGeom prst="rect">
              <a:avLst/>
            </a:prstGeom>
            <a:noFill/>
          </p:spPr>
          <p:txBody>
            <a:bodyPr wrap="square" rtlCol="0">
              <a:spAutoFit/>
            </a:bodyPr>
            <a:lstStyle/>
            <a:p>
              <a:pPr algn="just"/>
              <a:r>
                <a:rPr lang="en-US" sz="1400" b="1" i="1" dirty="0" smtClean="0">
                  <a:solidFill>
                    <a:schemeClr val="accent5">
                      <a:lumMod val="75000"/>
                    </a:schemeClr>
                  </a:solidFill>
                  <a:latin typeface="Times New Roman"/>
                  <a:cs typeface="Times New Roman"/>
                </a:rPr>
                <a:t>Optimized </a:t>
              </a:r>
            </a:p>
            <a:p>
              <a:pPr algn="just"/>
              <a:r>
                <a:rPr lang="en-US" sz="1400" b="1" i="1" dirty="0" smtClean="0">
                  <a:solidFill>
                    <a:schemeClr val="accent5">
                      <a:lumMod val="75000"/>
                    </a:schemeClr>
                  </a:solidFill>
                  <a:latin typeface="Times New Roman"/>
                  <a:cs typeface="Times New Roman"/>
                </a:rPr>
                <a:t>according to</a:t>
              </a:r>
            </a:p>
            <a:p>
              <a:pPr algn="just"/>
              <a:r>
                <a:rPr lang="en-US" sz="1400" b="1" i="1" dirty="0" smtClean="0">
                  <a:solidFill>
                    <a:schemeClr val="accent5">
                      <a:lumMod val="75000"/>
                    </a:schemeClr>
                  </a:solidFill>
                  <a:latin typeface="Times New Roman"/>
                  <a:cs typeface="Times New Roman"/>
                </a:rPr>
                <a:t>Lipinski’s rule </a:t>
              </a:r>
            </a:p>
            <a:p>
              <a:pPr algn="just"/>
              <a:r>
                <a:rPr lang="en-US" sz="1400" b="1" i="1" dirty="0" smtClean="0">
                  <a:solidFill>
                    <a:schemeClr val="accent5">
                      <a:lumMod val="75000"/>
                    </a:schemeClr>
                  </a:solidFill>
                  <a:latin typeface="Times New Roman"/>
                  <a:cs typeface="Times New Roman"/>
                </a:rPr>
                <a:t>of five scales</a:t>
              </a:r>
            </a:p>
          </p:txBody>
        </p:sp>
        <p:sp>
          <p:nvSpPr>
            <p:cNvPr id="20" name="Plus 19"/>
            <p:cNvSpPr/>
            <p:nvPr/>
          </p:nvSpPr>
          <p:spPr>
            <a:xfrm>
              <a:off x="4098070" y="14544613"/>
              <a:ext cx="490441" cy="538253"/>
            </a:xfrm>
            <a:prstGeom prst="mathPlus">
              <a:avLst/>
            </a:prstGeom>
            <a:solidFill>
              <a:schemeClr val="tx1"/>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cxnSp>
          <p:nvCxnSpPr>
            <p:cNvPr id="21" name="Straight Connector 20"/>
            <p:cNvCxnSpPr/>
            <p:nvPr/>
          </p:nvCxnSpPr>
          <p:spPr>
            <a:xfrm flipV="1">
              <a:off x="7953444" y="19349898"/>
              <a:ext cx="844668" cy="249573"/>
            </a:xfrm>
            <a:prstGeom prst="line">
              <a:avLst/>
            </a:prstGeom>
            <a:ln w="57150" cmpd="sng">
              <a:solidFill>
                <a:srgbClr val="004080"/>
              </a:solidFill>
              <a:prstDash val="dash"/>
            </a:ln>
            <a:effectLst>
              <a:glow rad="63500">
                <a:schemeClr val="accent1">
                  <a:satMod val="175000"/>
                  <a:alpha val="40000"/>
                </a:schemeClr>
              </a:glow>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801243" y="14544613"/>
              <a:ext cx="1506168" cy="307777"/>
            </a:xfrm>
            <a:prstGeom prst="rect">
              <a:avLst/>
            </a:prstGeom>
            <a:noFill/>
          </p:spPr>
          <p:txBody>
            <a:bodyPr wrap="square" rtlCol="0">
              <a:spAutoFit/>
            </a:bodyPr>
            <a:lstStyle/>
            <a:p>
              <a:r>
                <a:rPr lang="en-US" sz="1400" b="1" i="1" dirty="0" smtClean="0">
                  <a:solidFill>
                    <a:schemeClr val="accent5">
                      <a:lumMod val="75000"/>
                    </a:schemeClr>
                  </a:solidFill>
                  <a:latin typeface="Times New Roman"/>
                  <a:cs typeface="Times New Roman"/>
                </a:rPr>
                <a:t>Many more</a:t>
              </a:r>
            </a:p>
          </p:txBody>
        </p:sp>
      </p:grpSp>
      <p:sp>
        <p:nvSpPr>
          <p:cNvPr id="680" name="Rectangle 679"/>
          <p:cNvSpPr/>
          <p:nvPr/>
        </p:nvSpPr>
        <p:spPr>
          <a:xfrm>
            <a:off x="2843783" y="266666"/>
            <a:ext cx="4437056" cy="523220"/>
          </a:xfrm>
          <a:prstGeom prst="rect">
            <a:avLst/>
          </a:prstGeom>
        </p:spPr>
        <p:txBody>
          <a:bodyPr wrap="square">
            <a:spAutoFit/>
          </a:bodyPr>
          <a:lstStyle/>
          <a:p>
            <a:pPr lvl="0" algn="just">
              <a:lnSpc>
                <a:spcPct val="120000"/>
              </a:lnSpc>
            </a:pPr>
            <a:r>
              <a:rPr lang="en-US" sz="2400" b="1" i="1" dirty="0">
                <a:solidFill>
                  <a:srgbClr val="000000"/>
                </a:solidFill>
                <a:latin typeface="Times New Roman"/>
                <a:cs typeface="Times New Roman"/>
              </a:rPr>
              <a:t>Drug optimization</a:t>
            </a:r>
          </a:p>
        </p:txBody>
      </p:sp>
      <p:sp>
        <p:nvSpPr>
          <p:cNvPr id="673" name="TextBox 672"/>
          <p:cNvSpPr txBox="1"/>
          <p:nvPr/>
        </p:nvSpPr>
        <p:spPr>
          <a:xfrm>
            <a:off x="-164624" y="2480991"/>
            <a:ext cx="184666" cy="369332"/>
          </a:xfrm>
          <a:prstGeom prst="rect">
            <a:avLst/>
          </a:prstGeom>
          <a:noFill/>
        </p:spPr>
        <p:txBody>
          <a:bodyPr wrap="none" rtlCol="0">
            <a:spAutoFit/>
          </a:bodyPr>
          <a:lstStyle/>
          <a:p>
            <a:endParaRPr lang="en-US" dirty="0"/>
          </a:p>
        </p:txBody>
      </p:sp>
      <p:sp>
        <p:nvSpPr>
          <p:cNvPr id="676" name="TextBox 675"/>
          <p:cNvSpPr txBox="1"/>
          <p:nvPr/>
        </p:nvSpPr>
        <p:spPr>
          <a:xfrm>
            <a:off x="529335" y="4617098"/>
            <a:ext cx="1902974" cy="646331"/>
          </a:xfrm>
          <a:prstGeom prst="rect">
            <a:avLst/>
          </a:prstGeom>
          <a:noFill/>
        </p:spPr>
        <p:txBody>
          <a:bodyPr wrap="square" rtlCol="0">
            <a:spAutoFit/>
          </a:bodyPr>
          <a:lstStyle/>
          <a:p>
            <a:r>
              <a:rPr lang="en-US" b="1" dirty="0" smtClean="0">
                <a:solidFill>
                  <a:srgbClr val="FF6600"/>
                </a:solidFill>
                <a:latin typeface="Times New Roman"/>
                <a:cs typeface="Times New Roman"/>
              </a:rPr>
              <a:t>Potential Lead Molecule</a:t>
            </a:r>
            <a:endParaRPr lang="en-US" b="1" dirty="0">
              <a:solidFill>
                <a:srgbClr val="FF6600"/>
              </a:solidFill>
              <a:latin typeface="Times New Roman"/>
              <a:cs typeface="Times New Roman"/>
            </a:endParaRPr>
          </a:p>
        </p:txBody>
      </p:sp>
      <p:sp>
        <p:nvSpPr>
          <p:cNvPr id="347" name="TextBox 346"/>
          <p:cNvSpPr txBox="1"/>
          <p:nvPr/>
        </p:nvSpPr>
        <p:spPr>
          <a:xfrm>
            <a:off x="7569199" y="2759814"/>
            <a:ext cx="1407978" cy="923330"/>
          </a:xfrm>
          <a:prstGeom prst="rect">
            <a:avLst/>
          </a:prstGeom>
          <a:noFill/>
        </p:spPr>
        <p:txBody>
          <a:bodyPr wrap="square" rtlCol="0">
            <a:spAutoFit/>
          </a:bodyPr>
          <a:lstStyle/>
          <a:p>
            <a:r>
              <a:rPr lang="en-US" b="1" dirty="0" smtClean="0">
                <a:solidFill>
                  <a:srgbClr val="FF6600"/>
                </a:solidFill>
                <a:latin typeface="Times New Roman"/>
                <a:cs typeface="Times New Roman"/>
              </a:rPr>
              <a:t>Potential Drug</a:t>
            </a:r>
          </a:p>
          <a:p>
            <a:r>
              <a:rPr lang="en-US" b="1" dirty="0" smtClean="0">
                <a:solidFill>
                  <a:srgbClr val="FF6600"/>
                </a:solidFill>
                <a:latin typeface="Times New Roman"/>
                <a:cs typeface="Times New Roman"/>
              </a:rPr>
              <a:t>Molecule</a:t>
            </a:r>
            <a:endParaRPr lang="en-US" b="1" dirty="0">
              <a:solidFill>
                <a:srgbClr val="FF6600"/>
              </a:solidFill>
              <a:latin typeface="Times New Roman"/>
              <a:cs typeface="Times New Roman"/>
            </a:endParaRPr>
          </a:p>
        </p:txBody>
      </p:sp>
    </p:spTree>
    <p:extLst>
      <p:ext uri="{BB962C8B-B14F-4D97-AF65-F5344CB8AC3E}">
        <p14:creationId xmlns:p14="http://schemas.microsoft.com/office/powerpoint/2010/main" val="40858011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07231"/>
          </a:xfrm>
          <a:solidFill>
            <a:srgbClr val="CCC1DA"/>
          </a:solidFill>
          <a:ln>
            <a:solidFill>
              <a:schemeClr val="tx1"/>
            </a:solidFill>
            <a:prstDash val="dot"/>
          </a:ln>
        </p:spPr>
        <p:txBody>
          <a:bodyPr>
            <a:normAutofit/>
          </a:bodyPr>
          <a:lstStyle/>
          <a:p>
            <a:r>
              <a:rPr lang="en-US" sz="3000" b="1" i="1" dirty="0">
                <a:solidFill>
                  <a:srgbClr val="000090"/>
                </a:solidFill>
                <a:latin typeface="Times New Roman"/>
                <a:cs typeface="Times New Roman"/>
              </a:rPr>
              <a:t>What is </a:t>
            </a:r>
            <a:r>
              <a:rPr lang="en-US" sz="3000" b="1" i="1" dirty="0" smtClean="0">
                <a:solidFill>
                  <a:srgbClr val="000090"/>
                </a:solidFill>
                <a:latin typeface="Times New Roman"/>
                <a:cs typeface="Times New Roman"/>
              </a:rPr>
              <a:t>autoimmunity?</a:t>
            </a:r>
            <a:endParaRPr lang="en-US" sz="3000" i="1" dirty="0">
              <a:solidFill>
                <a:srgbClr val="000090"/>
              </a:solidFill>
              <a:latin typeface="Times New Roman"/>
              <a:cs typeface="Times New Roman"/>
            </a:endParaRPr>
          </a:p>
        </p:txBody>
      </p:sp>
      <p:sp>
        <p:nvSpPr>
          <p:cNvPr id="3" name="Content Placeholder 2"/>
          <p:cNvSpPr>
            <a:spLocks noGrp="1"/>
          </p:cNvSpPr>
          <p:nvPr>
            <p:ph idx="1"/>
          </p:nvPr>
        </p:nvSpPr>
        <p:spPr>
          <a:xfrm>
            <a:off x="457200" y="1058556"/>
            <a:ext cx="7954109" cy="4525963"/>
          </a:xfrm>
        </p:spPr>
        <p:txBody>
          <a:bodyPr>
            <a:normAutofit/>
          </a:bodyPr>
          <a:lstStyle/>
          <a:p>
            <a:pPr marL="0" indent="0">
              <a:buNone/>
            </a:pPr>
            <a:r>
              <a:rPr lang="en-US" sz="2000" dirty="0" smtClean="0">
                <a:latin typeface="Times New Roman"/>
                <a:cs typeface="Times New Roman"/>
              </a:rPr>
              <a:t>Autoimmunity is a condition in which immune system mistakenly recognize self as foreign, and attack them to destroy.</a:t>
            </a:r>
          </a:p>
          <a:p>
            <a:pPr marL="0" indent="0">
              <a:buNone/>
            </a:pPr>
            <a:endParaRPr lang="en-US" sz="2000" b="1" i="1" dirty="0" smtClean="0">
              <a:solidFill>
                <a:srgbClr val="FF6600"/>
              </a:solidFill>
              <a:latin typeface="Times New Roman"/>
              <a:cs typeface="Times New Roman"/>
            </a:endParaRPr>
          </a:p>
          <a:p>
            <a:pPr marL="0" indent="0">
              <a:buNone/>
            </a:pPr>
            <a:r>
              <a:rPr lang="en-US" sz="2000" b="1" i="1" u="sng" dirty="0" smtClean="0">
                <a:solidFill>
                  <a:srgbClr val="FF6600"/>
                </a:solidFill>
                <a:latin typeface="Times New Roman"/>
                <a:cs typeface="Times New Roman"/>
              </a:rPr>
              <a:t>Example: </a:t>
            </a:r>
            <a:r>
              <a:rPr lang="en-US" sz="2000" b="1" u="sng" dirty="0" smtClean="0">
                <a:solidFill>
                  <a:srgbClr val="FF6600"/>
                </a:solidFill>
                <a:latin typeface="Times New Roman"/>
                <a:cs typeface="Times New Roman"/>
              </a:rPr>
              <a:t>Long list of pathological conditions. The most common </a:t>
            </a:r>
            <a:r>
              <a:rPr lang="en-US" sz="2000" b="1" u="sng" dirty="0">
                <a:solidFill>
                  <a:srgbClr val="FF6600"/>
                </a:solidFill>
                <a:latin typeface="Times New Roman"/>
                <a:cs typeface="Times New Roman"/>
              </a:rPr>
              <a:t>a</a:t>
            </a:r>
            <a:r>
              <a:rPr lang="en-US" sz="2000" b="1" u="sng" dirty="0" smtClean="0">
                <a:solidFill>
                  <a:srgbClr val="FF6600"/>
                </a:solidFill>
                <a:latin typeface="Times New Roman"/>
                <a:cs typeface="Times New Roman"/>
              </a:rPr>
              <a:t>re</a:t>
            </a:r>
            <a:endParaRPr lang="en-US" sz="2000" b="1" i="1" u="sng" dirty="0" smtClean="0">
              <a:solidFill>
                <a:srgbClr val="FF6600"/>
              </a:solidFill>
              <a:latin typeface="Times New Roman"/>
              <a:cs typeface="Times New Roman"/>
            </a:endParaRPr>
          </a:p>
          <a:p>
            <a:pPr marL="0" indent="0">
              <a:buNone/>
            </a:pPr>
            <a:r>
              <a:rPr lang="en-US" sz="2000" dirty="0" smtClean="0">
                <a:latin typeface="Times New Roman"/>
                <a:cs typeface="Times New Roman"/>
              </a:rPr>
              <a:t>Rheumatoid arthritis, multiple sclerosis, type 1 diabetes.</a:t>
            </a:r>
          </a:p>
          <a:p>
            <a:pPr marL="0" indent="0">
              <a:buNone/>
            </a:pPr>
            <a:endParaRPr lang="en-US" sz="2000" dirty="0">
              <a:latin typeface="Times New Roman"/>
              <a:cs typeface="Times New Roman"/>
            </a:endParaRPr>
          </a:p>
          <a:p>
            <a:endParaRPr lang="en-US" sz="2000" dirty="0" smtClean="0">
              <a:latin typeface="Times New Roman"/>
              <a:cs typeface="Times New Roman"/>
            </a:endParaRPr>
          </a:p>
        </p:txBody>
      </p:sp>
      <p:pic>
        <p:nvPicPr>
          <p:cNvPr id="4" name="Picture 3"/>
          <p:cNvPicPr>
            <a:picLocks noChangeAspect="1"/>
          </p:cNvPicPr>
          <p:nvPr/>
        </p:nvPicPr>
        <p:blipFill>
          <a:blip r:embed="rId2"/>
          <a:stretch>
            <a:fillRect/>
          </a:stretch>
        </p:blipFill>
        <p:spPr>
          <a:xfrm>
            <a:off x="2504642" y="3144024"/>
            <a:ext cx="5212115" cy="3084464"/>
          </a:xfrm>
          <a:prstGeom prst="rect">
            <a:avLst/>
          </a:prstGeom>
        </p:spPr>
      </p:pic>
      <p:sp>
        <p:nvSpPr>
          <p:cNvPr id="5" name="Rectangle 4"/>
          <p:cNvSpPr/>
          <p:nvPr/>
        </p:nvSpPr>
        <p:spPr>
          <a:xfrm>
            <a:off x="457200" y="6134422"/>
            <a:ext cx="6301154" cy="369332"/>
          </a:xfrm>
          <a:prstGeom prst="rect">
            <a:avLst/>
          </a:prstGeom>
        </p:spPr>
        <p:txBody>
          <a:bodyPr wrap="square">
            <a:spAutoFit/>
          </a:bodyPr>
          <a:lstStyle/>
          <a:p>
            <a:r>
              <a:rPr lang="ro-RO" b="1" dirty="0">
                <a:solidFill>
                  <a:schemeClr val="accent5">
                    <a:lumMod val="75000"/>
                  </a:schemeClr>
                </a:solidFill>
                <a:latin typeface="Times New Roman"/>
                <a:cs typeface="Times New Roman"/>
              </a:rPr>
              <a:t>AUTOIMMUNE </a:t>
            </a:r>
            <a:r>
              <a:rPr lang="ro-RO" b="1" dirty="0" smtClean="0">
                <a:solidFill>
                  <a:schemeClr val="accent5">
                    <a:lumMod val="75000"/>
                  </a:schemeClr>
                </a:solidFill>
                <a:latin typeface="Times New Roman"/>
                <a:cs typeface="Times New Roman"/>
              </a:rPr>
              <a:t>DISEASES are </a:t>
            </a:r>
            <a:r>
              <a:rPr lang="ro-RO" b="1" dirty="0">
                <a:solidFill>
                  <a:schemeClr val="accent5">
                    <a:lumMod val="75000"/>
                  </a:schemeClr>
                </a:solidFill>
                <a:latin typeface="Times New Roman"/>
                <a:cs typeface="Times New Roman"/>
              </a:rPr>
              <a:t>multifactorial. </a:t>
            </a:r>
          </a:p>
        </p:txBody>
      </p:sp>
    </p:spTree>
    <p:extLst>
      <p:ext uri="{BB962C8B-B14F-4D97-AF65-F5344CB8AC3E}">
        <p14:creationId xmlns:p14="http://schemas.microsoft.com/office/powerpoint/2010/main" val="700650300"/>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06168" y="2693383"/>
            <a:ext cx="1201241" cy="369316"/>
          </a:xfrm>
          <a:prstGeom prst="rect">
            <a:avLst/>
          </a:prstGeom>
          <a:noFill/>
          <a:ln>
            <a:solidFill>
              <a:srgbClr val="000000"/>
            </a:solidFill>
          </a:ln>
        </p:spPr>
        <p:txBody>
          <a:bodyPr wrap="square" lIns="91422" tIns="45712" rIns="91422" bIns="45712" rtlCol="0">
            <a:spAutoFit/>
          </a:bodyPr>
          <a:lstStyle/>
          <a:p>
            <a:r>
              <a:rPr lang="en-IN" b="1" dirty="0">
                <a:solidFill>
                  <a:srgbClr val="FF0000"/>
                </a:solidFill>
                <a:latin typeface="Times New Roman"/>
                <a:cs typeface="Times New Roman"/>
              </a:rPr>
              <a:t>STEP: </a:t>
            </a:r>
            <a:r>
              <a:rPr lang="en-IN" b="1" dirty="0" smtClean="0">
                <a:solidFill>
                  <a:srgbClr val="FF0000"/>
                </a:solidFill>
                <a:latin typeface="Times New Roman"/>
                <a:cs typeface="Times New Roman"/>
              </a:rPr>
              <a:t>8</a:t>
            </a:r>
            <a:endParaRPr lang="en-IN" b="1" dirty="0">
              <a:solidFill>
                <a:srgbClr val="FF0000"/>
              </a:solidFill>
              <a:latin typeface="Times New Roman"/>
              <a:cs typeface="Times New Roman"/>
            </a:endParaRPr>
          </a:p>
        </p:txBody>
      </p:sp>
      <p:sp>
        <p:nvSpPr>
          <p:cNvPr id="17" name="Rectangle 16"/>
          <p:cNvSpPr/>
          <p:nvPr/>
        </p:nvSpPr>
        <p:spPr>
          <a:xfrm>
            <a:off x="971915" y="3062699"/>
            <a:ext cx="3963038" cy="438565"/>
          </a:xfrm>
          <a:prstGeom prst="rect">
            <a:avLst/>
          </a:prstGeom>
        </p:spPr>
        <p:txBody>
          <a:bodyPr wrap="square" lIns="91422" tIns="45712" rIns="91422" bIns="45712">
            <a:spAutoFit/>
          </a:bodyPr>
          <a:lstStyle/>
          <a:p>
            <a:pPr algn="ctr">
              <a:lnSpc>
                <a:spcPct val="130000"/>
              </a:lnSpc>
            </a:pPr>
            <a:r>
              <a:rPr lang="en-US" b="1" i="1" dirty="0" smtClean="0">
                <a:latin typeface="Times New Roman"/>
                <a:cs typeface="Times New Roman"/>
              </a:rPr>
              <a:t>Drug-target interaction </a:t>
            </a:r>
            <a:endParaRPr lang="en-IN" b="1" i="1" dirty="0">
              <a:latin typeface="Times New Roman"/>
              <a:cs typeface="Times New Roman"/>
            </a:endParaRPr>
          </a:p>
        </p:txBody>
      </p:sp>
      <p:sp>
        <p:nvSpPr>
          <p:cNvPr id="3" name="TextBox 2"/>
          <p:cNvSpPr txBox="1"/>
          <p:nvPr/>
        </p:nvSpPr>
        <p:spPr>
          <a:xfrm>
            <a:off x="416053" y="402706"/>
            <a:ext cx="1249060" cy="369332"/>
          </a:xfrm>
          <a:prstGeom prst="rect">
            <a:avLst/>
          </a:prstGeom>
          <a:noFill/>
        </p:spPr>
        <p:txBody>
          <a:bodyPr wrap="none" rtlCol="0">
            <a:spAutoFit/>
          </a:bodyPr>
          <a:lstStyle/>
          <a:p>
            <a:r>
              <a:rPr lang="en-US" b="1" dirty="0" smtClean="0">
                <a:solidFill>
                  <a:srgbClr val="0000FF"/>
                </a:solidFill>
                <a:latin typeface="Times New Roman"/>
                <a:cs typeface="Times New Roman"/>
              </a:rPr>
              <a:t>PART - III</a:t>
            </a:r>
            <a:endParaRPr lang="en-US" b="1" dirty="0">
              <a:solidFill>
                <a:srgbClr val="0000FF"/>
              </a:solidFill>
              <a:latin typeface="Times New Roman"/>
              <a:cs typeface="Times New Roman"/>
            </a:endParaRPr>
          </a:p>
        </p:txBody>
      </p:sp>
      <p:pic>
        <p:nvPicPr>
          <p:cNvPr id="12" name="Picture 11" descr="Slide1.jpg"/>
          <p:cNvPicPr>
            <a:picLocks noChangeAspect="1"/>
          </p:cNvPicPr>
          <p:nvPr/>
        </p:nvPicPr>
        <p:blipFill rotWithShape="1">
          <a:blip r:embed="rId2">
            <a:extLst>
              <a:ext uri="{28A0092B-C50C-407E-A947-70E740481C1C}">
                <a14:useLocalDpi xmlns:a14="http://schemas.microsoft.com/office/drawing/2010/main" val="0"/>
              </a:ext>
            </a:extLst>
          </a:blip>
          <a:srcRect t="78450" r="7478"/>
          <a:stretch/>
        </p:blipFill>
        <p:spPr>
          <a:xfrm>
            <a:off x="2259502" y="589358"/>
            <a:ext cx="6164385" cy="2303171"/>
          </a:xfrm>
          <a:prstGeom prst="rect">
            <a:avLst/>
          </a:prstGeom>
          <a:ln>
            <a:solidFill>
              <a:schemeClr val="tx1"/>
            </a:solidFill>
          </a:ln>
        </p:spPr>
      </p:pic>
      <p:sp>
        <p:nvSpPr>
          <p:cNvPr id="13" name="Rectangle 12"/>
          <p:cNvSpPr/>
          <p:nvPr/>
        </p:nvSpPr>
        <p:spPr>
          <a:xfrm>
            <a:off x="1181689" y="3893575"/>
            <a:ext cx="6975160" cy="1772777"/>
          </a:xfrm>
          <a:prstGeom prst="rect">
            <a:avLst/>
          </a:prstGeom>
          <a:ln>
            <a:solidFill>
              <a:srgbClr val="000000"/>
            </a:solidFill>
          </a:ln>
        </p:spPr>
        <p:txBody>
          <a:bodyPr wrap="square" lIns="91422" tIns="45712" rIns="91422" bIns="45712">
            <a:spAutoFit/>
          </a:bodyPr>
          <a:lstStyle/>
          <a:p>
            <a:pPr marL="285692" indent="-285692" algn="just">
              <a:lnSpc>
                <a:spcPct val="120000"/>
              </a:lnSpc>
              <a:buFont typeface="Wingdings" charset="2"/>
              <a:buChar char="v"/>
            </a:pPr>
            <a:r>
              <a:rPr lang="en-US" dirty="0">
                <a:latin typeface="Times New Roman"/>
                <a:cs typeface="Times New Roman"/>
              </a:rPr>
              <a:t>Molecular docking </a:t>
            </a:r>
            <a:r>
              <a:rPr lang="en-US" dirty="0" smtClean="0">
                <a:latin typeface="Times New Roman"/>
                <a:cs typeface="Times New Roman"/>
              </a:rPr>
              <a:t>was used to model the </a:t>
            </a:r>
            <a:r>
              <a:rPr lang="en-US" dirty="0">
                <a:latin typeface="Times New Roman"/>
                <a:cs typeface="Times New Roman"/>
              </a:rPr>
              <a:t>behavior of binding partners in terms of binding affinity or </a:t>
            </a:r>
            <a:r>
              <a:rPr lang="en-US" dirty="0" smtClean="0">
                <a:latin typeface="Times New Roman"/>
                <a:cs typeface="Times New Roman"/>
              </a:rPr>
              <a:t>interaction between biomolecule and drug molecule. </a:t>
            </a:r>
          </a:p>
          <a:p>
            <a:pPr marL="285692" indent="-285692" algn="just">
              <a:lnSpc>
                <a:spcPct val="130000"/>
              </a:lnSpc>
              <a:buFont typeface="Wingdings" charset="2"/>
              <a:buChar char="v"/>
            </a:pPr>
            <a:r>
              <a:rPr lang="en-US" b="1" dirty="0" err="1" smtClean="0">
                <a:latin typeface="Times New Roman"/>
                <a:cs typeface="Times New Roman"/>
              </a:rPr>
              <a:t>PatchDock</a:t>
            </a:r>
            <a:r>
              <a:rPr lang="en-US" dirty="0" smtClean="0">
                <a:latin typeface="Times New Roman"/>
                <a:cs typeface="Times New Roman"/>
              </a:rPr>
              <a:t> server were used </a:t>
            </a:r>
            <a:r>
              <a:rPr lang="en-US" dirty="0">
                <a:latin typeface="Times New Roman"/>
                <a:cs typeface="Times New Roman"/>
              </a:rPr>
              <a:t>for docking drug </a:t>
            </a:r>
            <a:r>
              <a:rPr lang="en-US" dirty="0" smtClean="0">
                <a:latin typeface="Times New Roman"/>
                <a:cs typeface="Times New Roman"/>
              </a:rPr>
              <a:t>molecules.</a:t>
            </a:r>
          </a:p>
          <a:p>
            <a:pPr marL="285692" indent="-285692" algn="just">
              <a:lnSpc>
                <a:spcPct val="120000"/>
              </a:lnSpc>
              <a:buFont typeface="Wingdings" charset="2"/>
              <a:buChar char="v"/>
            </a:pPr>
            <a:r>
              <a:rPr lang="en-US" dirty="0" smtClean="0">
                <a:latin typeface="Times New Roman"/>
                <a:cs typeface="Times New Roman"/>
              </a:rPr>
              <a:t>The </a:t>
            </a:r>
            <a:r>
              <a:rPr lang="en-US" dirty="0">
                <a:latin typeface="Times New Roman"/>
                <a:cs typeface="Times New Roman"/>
              </a:rPr>
              <a:t>structures of </a:t>
            </a:r>
            <a:r>
              <a:rPr lang="en-US" dirty="0" smtClean="0">
                <a:latin typeface="Times New Roman"/>
                <a:cs typeface="Times New Roman"/>
              </a:rPr>
              <a:t>potential drugs were taken </a:t>
            </a:r>
            <a:r>
              <a:rPr lang="en-US" dirty="0">
                <a:latin typeface="Times New Roman"/>
                <a:cs typeface="Times New Roman"/>
              </a:rPr>
              <a:t>from DrugBank</a:t>
            </a:r>
            <a:r>
              <a:rPr lang="en-US" dirty="0" smtClean="0">
                <a:latin typeface="Times New Roman"/>
                <a:cs typeface="Times New Roman"/>
              </a:rPr>
              <a:t>.</a:t>
            </a:r>
          </a:p>
        </p:txBody>
      </p:sp>
      <p:sp>
        <p:nvSpPr>
          <p:cNvPr id="47" name="Rectangle 46"/>
          <p:cNvSpPr/>
          <p:nvPr/>
        </p:nvSpPr>
        <p:spPr>
          <a:xfrm>
            <a:off x="219822" y="927958"/>
            <a:ext cx="1851538" cy="707886"/>
          </a:xfrm>
          <a:prstGeom prst="rect">
            <a:avLst/>
          </a:prstGeom>
        </p:spPr>
        <p:txBody>
          <a:bodyPr wrap="square">
            <a:spAutoFit/>
          </a:bodyPr>
          <a:lstStyle/>
          <a:p>
            <a:pPr lvl="0" algn="ctr"/>
            <a:r>
              <a:rPr lang="en-US" sz="2000" b="1" i="1" dirty="0" smtClean="0">
                <a:solidFill>
                  <a:srgbClr val="008000"/>
                </a:solidFill>
                <a:latin typeface="Times New Roman"/>
                <a:cs typeface="Times New Roman"/>
              </a:rPr>
              <a:t>Drug Repurposing</a:t>
            </a:r>
            <a:endParaRPr lang="en-US" sz="2000" dirty="0">
              <a:solidFill>
                <a:srgbClr val="008000"/>
              </a:solidFill>
            </a:endParaRPr>
          </a:p>
        </p:txBody>
      </p:sp>
    </p:spTree>
    <p:extLst>
      <p:ext uri="{BB962C8B-B14F-4D97-AF65-F5344CB8AC3E}">
        <p14:creationId xmlns:p14="http://schemas.microsoft.com/office/powerpoint/2010/main" val="239393951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2443750" y="341900"/>
            <a:ext cx="3025627" cy="369316"/>
          </a:xfrm>
          <a:prstGeom prst="rect">
            <a:avLst/>
          </a:prstGeom>
        </p:spPr>
        <p:txBody>
          <a:bodyPr wrap="none" lIns="91422" tIns="45712" rIns="91422" bIns="45712">
            <a:spAutoFit/>
          </a:bodyPr>
          <a:lstStyle/>
          <a:p>
            <a:r>
              <a:rPr lang="en-US" b="1" dirty="0" smtClean="0">
                <a:solidFill>
                  <a:srgbClr val="000000"/>
                </a:solidFill>
                <a:latin typeface="Times New Roman"/>
                <a:cs typeface="Times New Roman"/>
              </a:rPr>
              <a:t>Example: </a:t>
            </a:r>
            <a:r>
              <a:rPr lang="en-US" b="1" dirty="0" err="1" smtClean="0">
                <a:solidFill>
                  <a:srgbClr val="000000"/>
                </a:solidFill>
                <a:latin typeface="Times New Roman"/>
                <a:cs typeface="Times New Roman"/>
              </a:rPr>
              <a:t>rpsS</a:t>
            </a:r>
            <a:r>
              <a:rPr lang="en-US" b="1" dirty="0" smtClean="0">
                <a:solidFill>
                  <a:srgbClr val="000000"/>
                </a:solidFill>
                <a:latin typeface="Times New Roman"/>
                <a:cs typeface="Times New Roman"/>
              </a:rPr>
              <a:t> </a:t>
            </a:r>
            <a:r>
              <a:rPr lang="en-US" b="1" dirty="0">
                <a:solidFill>
                  <a:srgbClr val="000000"/>
                </a:solidFill>
                <a:latin typeface="Times New Roman"/>
                <a:cs typeface="Times New Roman"/>
              </a:rPr>
              <a:t>and DB00759 </a:t>
            </a:r>
          </a:p>
        </p:txBody>
      </p:sp>
      <p:grpSp>
        <p:nvGrpSpPr>
          <p:cNvPr id="10" name="Group 9"/>
          <p:cNvGrpSpPr/>
          <p:nvPr/>
        </p:nvGrpSpPr>
        <p:grpSpPr>
          <a:xfrm>
            <a:off x="238882" y="1219326"/>
            <a:ext cx="4057521" cy="1591092"/>
            <a:chOff x="0" y="954466"/>
            <a:chExt cx="4347353" cy="1591091"/>
          </a:xfrm>
        </p:grpSpPr>
        <p:sp>
          <p:nvSpPr>
            <p:cNvPr id="11" name="TextBox 10"/>
            <p:cNvSpPr txBox="1"/>
            <p:nvPr/>
          </p:nvSpPr>
          <p:spPr>
            <a:xfrm>
              <a:off x="1132912" y="1714560"/>
              <a:ext cx="1353161" cy="830997"/>
            </a:xfrm>
            <a:prstGeom prst="rect">
              <a:avLst/>
            </a:prstGeom>
            <a:noFill/>
          </p:spPr>
          <p:txBody>
            <a:bodyPr wrap="square" rtlCol="0">
              <a:spAutoFit/>
            </a:bodyPr>
            <a:lstStyle/>
            <a:p>
              <a:r>
                <a:rPr lang="en-US" sz="1600" dirty="0" smtClean="0">
                  <a:latin typeface="Times New Roman"/>
                  <a:cs typeface="Times New Roman"/>
                </a:rPr>
                <a:t>Pro76 </a:t>
              </a:r>
            </a:p>
            <a:p>
              <a:r>
                <a:rPr lang="en-US" sz="1600" dirty="0" smtClean="0">
                  <a:latin typeface="Times New Roman"/>
                  <a:cs typeface="Times New Roman"/>
                </a:rPr>
                <a:t>Asp53 </a:t>
              </a:r>
            </a:p>
            <a:p>
              <a:r>
                <a:rPr lang="en-US" sz="1600" dirty="0" smtClean="0">
                  <a:latin typeface="Times New Roman"/>
                  <a:cs typeface="Times New Roman"/>
                </a:rPr>
                <a:t>Arg55 </a:t>
              </a:r>
              <a:endParaRPr lang="en-US" sz="1600" dirty="0">
                <a:latin typeface="Times New Roman"/>
                <a:cs typeface="Times New Roman"/>
              </a:endParaRPr>
            </a:p>
          </p:txBody>
        </p:sp>
        <p:sp>
          <p:nvSpPr>
            <p:cNvPr id="12" name="TextBox 11"/>
            <p:cNvSpPr txBox="1"/>
            <p:nvPr/>
          </p:nvSpPr>
          <p:spPr>
            <a:xfrm>
              <a:off x="0" y="954466"/>
              <a:ext cx="4347353" cy="646331"/>
            </a:xfrm>
            <a:prstGeom prst="rect">
              <a:avLst/>
            </a:prstGeom>
            <a:noFill/>
          </p:spPr>
          <p:txBody>
            <a:bodyPr wrap="none" rtlCol="0">
              <a:spAutoFit/>
            </a:bodyPr>
            <a:lstStyle/>
            <a:p>
              <a:r>
                <a:rPr lang="en-US" b="1" i="1" dirty="0">
                  <a:solidFill>
                    <a:srgbClr val="FF6600"/>
                  </a:solidFill>
                  <a:latin typeface="Times New Roman"/>
                  <a:cs typeface="Times New Roman"/>
                </a:rPr>
                <a:t>Target and Drug interacting amino acid </a:t>
              </a:r>
              <a:endParaRPr lang="en-US" b="1" i="1" dirty="0" smtClean="0">
                <a:solidFill>
                  <a:srgbClr val="FF6600"/>
                </a:solidFill>
                <a:latin typeface="Times New Roman"/>
                <a:cs typeface="Times New Roman"/>
              </a:endParaRPr>
            </a:p>
            <a:p>
              <a:r>
                <a:rPr lang="en-US" b="1" i="1" dirty="0" smtClean="0">
                  <a:solidFill>
                    <a:srgbClr val="FF6600"/>
                  </a:solidFill>
                  <a:latin typeface="Times New Roman"/>
                  <a:cs typeface="Times New Roman"/>
                </a:rPr>
                <a:t>residues </a:t>
              </a:r>
              <a:r>
                <a:rPr lang="en-US" b="1" i="1" dirty="0">
                  <a:solidFill>
                    <a:srgbClr val="FF6600"/>
                  </a:solidFill>
                  <a:latin typeface="Times New Roman"/>
                  <a:cs typeface="Times New Roman"/>
                </a:rPr>
                <a:t>from </a:t>
              </a:r>
              <a:r>
                <a:rPr lang="en-US" b="1" i="1" dirty="0" err="1">
                  <a:solidFill>
                    <a:srgbClr val="FF6600"/>
                  </a:solidFill>
                  <a:latin typeface="Times New Roman"/>
                  <a:cs typeface="Times New Roman"/>
                </a:rPr>
                <a:t>LigPlot</a:t>
              </a:r>
              <a:r>
                <a:rPr lang="en-US" b="1" i="1" baseline="30000" dirty="0">
                  <a:solidFill>
                    <a:srgbClr val="FF6600"/>
                  </a:solidFill>
                  <a:latin typeface="Times New Roman"/>
                  <a:cs typeface="Times New Roman"/>
                </a:rPr>
                <a:t>+</a:t>
              </a:r>
              <a:r>
                <a:rPr lang="en-US" i="1" dirty="0">
                  <a:solidFill>
                    <a:srgbClr val="FF6600"/>
                  </a:solidFill>
                  <a:latin typeface="Times New Roman"/>
                  <a:cs typeface="Times New Roman"/>
                </a:rPr>
                <a:t> </a:t>
              </a:r>
            </a:p>
          </p:txBody>
        </p:sp>
      </p:grpSp>
      <p:pic>
        <p:nvPicPr>
          <p:cNvPr id="3" name="Picture 2" descr="rpsS_DB00759.ps"/>
          <p:cNvPicPr>
            <a:picLocks noChangeAspect="1"/>
          </p:cNvPicPr>
          <p:nvPr/>
        </p:nvPicPr>
        <p:blipFill rotWithShape="1">
          <a:blip r:embed="rId2">
            <a:extLst>
              <a:ext uri="{28A0092B-C50C-407E-A947-70E740481C1C}">
                <a14:useLocalDpi xmlns:a14="http://schemas.microsoft.com/office/drawing/2010/main" val="0"/>
              </a:ext>
            </a:extLst>
          </a:blip>
          <a:srcRect l="23602" t="31798" r="19311" b="29381"/>
          <a:stretch/>
        </p:blipFill>
        <p:spPr>
          <a:xfrm rot="5400000">
            <a:off x="4031753" y="1827656"/>
            <a:ext cx="4078558" cy="4118976"/>
          </a:xfrm>
          <a:prstGeom prst="rect">
            <a:avLst/>
          </a:prstGeom>
          <a:ln>
            <a:solidFill>
              <a:schemeClr val="tx1"/>
            </a:solidFill>
          </a:ln>
        </p:spPr>
      </p:pic>
    </p:spTree>
    <p:extLst>
      <p:ext uri="{BB962C8B-B14F-4D97-AF65-F5344CB8AC3E}">
        <p14:creationId xmlns:p14="http://schemas.microsoft.com/office/powerpoint/2010/main" val="262550270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406168" y="3097323"/>
            <a:ext cx="1201241" cy="369316"/>
          </a:xfrm>
          <a:prstGeom prst="rect">
            <a:avLst/>
          </a:prstGeom>
          <a:noFill/>
          <a:ln>
            <a:solidFill>
              <a:srgbClr val="000000"/>
            </a:solidFill>
          </a:ln>
        </p:spPr>
        <p:txBody>
          <a:bodyPr wrap="square" lIns="91422" tIns="45712" rIns="91422" bIns="45712" rtlCol="0">
            <a:spAutoFit/>
          </a:bodyPr>
          <a:lstStyle/>
          <a:p>
            <a:r>
              <a:rPr lang="en-IN" b="1" dirty="0">
                <a:solidFill>
                  <a:srgbClr val="FF0000"/>
                </a:solidFill>
                <a:latin typeface="Times New Roman"/>
                <a:cs typeface="Times New Roman"/>
              </a:rPr>
              <a:t>STEP: 9</a:t>
            </a:r>
          </a:p>
        </p:txBody>
      </p:sp>
      <p:sp>
        <p:nvSpPr>
          <p:cNvPr id="17" name="Rectangle 16"/>
          <p:cNvSpPr/>
          <p:nvPr/>
        </p:nvSpPr>
        <p:spPr>
          <a:xfrm>
            <a:off x="1421300" y="3501263"/>
            <a:ext cx="3963038" cy="438565"/>
          </a:xfrm>
          <a:prstGeom prst="rect">
            <a:avLst/>
          </a:prstGeom>
        </p:spPr>
        <p:txBody>
          <a:bodyPr wrap="square" lIns="91422" tIns="45712" rIns="91422" bIns="45712">
            <a:spAutoFit/>
          </a:bodyPr>
          <a:lstStyle/>
          <a:p>
            <a:pPr algn="just">
              <a:lnSpc>
                <a:spcPct val="130000"/>
              </a:lnSpc>
            </a:pPr>
            <a:r>
              <a:rPr lang="en-US" b="1" i="1" dirty="0" smtClean="0">
                <a:latin typeface="Times New Roman"/>
                <a:cs typeface="Times New Roman"/>
              </a:rPr>
              <a:t>Drug repurposing for M. tuberculosis</a:t>
            </a:r>
            <a:endParaRPr lang="en-US" b="1" i="1" dirty="0">
              <a:latin typeface="Times New Roman"/>
              <a:cs typeface="Times New Roman"/>
            </a:endParaRPr>
          </a:p>
        </p:txBody>
      </p:sp>
      <p:sp>
        <p:nvSpPr>
          <p:cNvPr id="3" name="TextBox 2"/>
          <p:cNvSpPr txBox="1"/>
          <p:nvPr/>
        </p:nvSpPr>
        <p:spPr>
          <a:xfrm>
            <a:off x="406168" y="307194"/>
            <a:ext cx="1249060" cy="369332"/>
          </a:xfrm>
          <a:prstGeom prst="rect">
            <a:avLst/>
          </a:prstGeom>
          <a:noFill/>
        </p:spPr>
        <p:txBody>
          <a:bodyPr wrap="none" rtlCol="0">
            <a:spAutoFit/>
          </a:bodyPr>
          <a:lstStyle/>
          <a:p>
            <a:r>
              <a:rPr lang="en-US" b="1" dirty="0" smtClean="0">
                <a:solidFill>
                  <a:srgbClr val="0000FF"/>
                </a:solidFill>
                <a:latin typeface="Times New Roman"/>
                <a:cs typeface="Times New Roman"/>
              </a:rPr>
              <a:t>PART - III</a:t>
            </a:r>
            <a:endParaRPr lang="en-US" b="1" dirty="0">
              <a:solidFill>
                <a:srgbClr val="0000FF"/>
              </a:solidFill>
              <a:latin typeface="Times New Roman"/>
              <a:cs typeface="Times New Roman"/>
            </a:endParaRPr>
          </a:p>
        </p:txBody>
      </p:sp>
      <p:pic>
        <p:nvPicPr>
          <p:cNvPr id="12" name="Picture 11" descr="Slide1.jpg"/>
          <p:cNvPicPr>
            <a:picLocks noChangeAspect="1"/>
          </p:cNvPicPr>
          <p:nvPr/>
        </p:nvPicPr>
        <p:blipFill rotWithShape="1">
          <a:blip r:embed="rId2">
            <a:extLst>
              <a:ext uri="{28A0092B-C50C-407E-A947-70E740481C1C}">
                <a14:useLocalDpi xmlns:a14="http://schemas.microsoft.com/office/drawing/2010/main" val="0"/>
              </a:ext>
            </a:extLst>
          </a:blip>
          <a:srcRect t="78450" r="7478"/>
          <a:stretch/>
        </p:blipFill>
        <p:spPr>
          <a:xfrm>
            <a:off x="2187152" y="676526"/>
            <a:ext cx="6605798" cy="2275500"/>
          </a:xfrm>
          <a:prstGeom prst="rect">
            <a:avLst/>
          </a:prstGeom>
          <a:ln>
            <a:solidFill>
              <a:schemeClr val="tx1"/>
            </a:solidFill>
          </a:ln>
        </p:spPr>
      </p:pic>
      <p:sp>
        <p:nvSpPr>
          <p:cNvPr id="7" name="Rectangle 6"/>
          <p:cNvSpPr/>
          <p:nvPr/>
        </p:nvSpPr>
        <p:spPr>
          <a:xfrm>
            <a:off x="1073908" y="4185571"/>
            <a:ext cx="7350725" cy="2189301"/>
          </a:xfrm>
          <a:prstGeom prst="rect">
            <a:avLst/>
          </a:prstGeom>
          <a:ln>
            <a:solidFill>
              <a:srgbClr val="000000"/>
            </a:solidFill>
          </a:ln>
        </p:spPr>
        <p:txBody>
          <a:bodyPr wrap="square" lIns="91422" tIns="45712" rIns="91422" bIns="45712">
            <a:spAutoFit/>
          </a:bodyPr>
          <a:lstStyle/>
          <a:p>
            <a:pPr marL="285692" indent="-285692" algn="just">
              <a:lnSpc>
                <a:spcPct val="140000"/>
              </a:lnSpc>
              <a:buFont typeface="Wingdings" charset="2"/>
              <a:buChar char="v"/>
            </a:pPr>
            <a:r>
              <a:rPr lang="en-US" sz="1400" dirty="0" smtClean="0">
                <a:latin typeface="Times New Roman"/>
                <a:cs typeface="Times New Roman"/>
              </a:rPr>
              <a:t>Molecular </a:t>
            </a:r>
            <a:r>
              <a:rPr lang="en-US" sz="1400" dirty="0">
                <a:latin typeface="Times New Roman"/>
                <a:cs typeface="Times New Roman"/>
              </a:rPr>
              <a:t>mimicry plays an important role in primary establishment of </a:t>
            </a:r>
            <a:r>
              <a:rPr lang="en-US" sz="1400" i="1" dirty="0">
                <a:latin typeface="Times New Roman"/>
                <a:cs typeface="Times New Roman"/>
              </a:rPr>
              <a:t>M. tuberculosis</a:t>
            </a:r>
            <a:r>
              <a:rPr lang="en-US" sz="1400" dirty="0">
                <a:latin typeface="Times New Roman"/>
                <a:cs typeface="Times New Roman"/>
              </a:rPr>
              <a:t> inside the host. </a:t>
            </a:r>
            <a:endParaRPr lang="en-US" sz="1400" dirty="0" smtClean="0">
              <a:latin typeface="Times New Roman"/>
              <a:cs typeface="Times New Roman"/>
            </a:endParaRPr>
          </a:p>
          <a:p>
            <a:pPr marL="285692" indent="-285692" algn="just">
              <a:lnSpc>
                <a:spcPct val="140000"/>
              </a:lnSpc>
              <a:buFont typeface="Wingdings" charset="2"/>
              <a:buChar char="v"/>
            </a:pPr>
            <a:r>
              <a:rPr lang="en-US" sz="1400" dirty="0" smtClean="0">
                <a:latin typeface="Times New Roman"/>
                <a:cs typeface="Times New Roman"/>
              </a:rPr>
              <a:t>Hence</a:t>
            </a:r>
            <a:r>
              <a:rPr lang="en-US" sz="1400" dirty="0">
                <a:latin typeface="Times New Roman"/>
                <a:cs typeface="Times New Roman"/>
              </a:rPr>
              <a:t>, if </a:t>
            </a:r>
            <a:r>
              <a:rPr lang="en-US" sz="1400" i="1" dirty="0">
                <a:latin typeface="Times New Roman"/>
                <a:cs typeface="Times New Roman"/>
              </a:rPr>
              <a:t>M. tuberculosis</a:t>
            </a:r>
            <a:r>
              <a:rPr lang="en-US" sz="1400" dirty="0">
                <a:latin typeface="Times New Roman"/>
                <a:cs typeface="Times New Roman"/>
              </a:rPr>
              <a:t> mimicry inducing proteins are blocked the pathogen can be eliminated, way-before it establishes itself inside the host</a:t>
            </a:r>
            <a:r>
              <a:rPr lang="en-US" sz="1400" dirty="0" smtClean="0">
                <a:latin typeface="Times New Roman"/>
                <a:cs typeface="Times New Roman"/>
              </a:rPr>
              <a:t>.</a:t>
            </a:r>
          </a:p>
          <a:p>
            <a:pPr marL="285692" indent="-285692" algn="just">
              <a:lnSpc>
                <a:spcPct val="140000"/>
              </a:lnSpc>
              <a:buFont typeface="Wingdings" charset="2"/>
              <a:buChar char="v"/>
            </a:pPr>
            <a:r>
              <a:rPr lang="en-US" sz="1400" dirty="0">
                <a:latin typeface="Times New Roman"/>
                <a:cs typeface="Times New Roman"/>
              </a:rPr>
              <a:t>T</a:t>
            </a:r>
            <a:r>
              <a:rPr lang="en-US" sz="1400" dirty="0" smtClean="0">
                <a:latin typeface="Times New Roman"/>
                <a:cs typeface="Times New Roman"/>
              </a:rPr>
              <a:t>he </a:t>
            </a:r>
            <a:r>
              <a:rPr lang="en-US" sz="1400" dirty="0">
                <a:latin typeface="Times New Roman"/>
                <a:cs typeface="Times New Roman"/>
              </a:rPr>
              <a:t>fifty-three chokepoints (14 of </a:t>
            </a:r>
            <a:r>
              <a:rPr lang="en-US" sz="1400" i="1" dirty="0">
                <a:latin typeface="Times New Roman"/>
                <a:cs typeface="Times New Roman"/>
              </a:rPr>
              <a:t>M. tuberculosis</a:t>
            </a:r>
            <a:r>
              <a:rPr lang="en-US" sz="1400" dirty="0">
                <a:latin typeface="Times New Roman"/>
                <a:cs typeface="Times New Roman"/>
              </a:rPr>
              <a:t>, 20 of </a:t>
            </a:r>
            <a:r>
              <a:rPr lang="en-US" sz="1400" i="1" dirty="0">
                <a:latin typeface="Times New Roman"/>
                <a:cs typeface="Times New Roman"/>
              </a:rPr>
              <a:t>M. </a:t>
            </a:r>
            <a:r>
              <a:rPr lang="en-US" sz="1400" i="1" dirty="0" err="1">
                <a:latin typeface="Times New Roman"/>
                <a:cs typeface="Times New Roman"/>
              </a:rPr>
              <a:t>leprae</a:t>
            </a:r>
            <a:r>
              <a:rPr lang="en-US" sz="1400" dirty="0">
                <a:latin typeface="Times New Roman"/>
                <a:cs typeface="Times New Roman"/>
              </a:rPr>
              <a:t> and 13 of </a:t>
            </a:r>
            <a:r>
              <a:rPr lang="en-US" sz="1400" i="1" dirty="0">
                <a:latin typeface="Times New Roman"/>
                <a:cs typeface="Times New Roman"/>
              </a:rPr>
              <a:t>M. </a:t>
            </a:r>
            <a:r>
              <a:rPr lang="en-US" sz="1400" i="1" dirty="0" err="1">
                <a:latin typeface="Times New Roman"/>
                <a:cs typeface="Times New Roman"/>
              </a:rPr>
              <a:t>avium</a:t>
            </a:r>
            <a:r>
              <a:rPr lang="en-US" sz="1400" i="1" dirty="0">
                <a:latin typeface="Times New Roman"/>
                <a:cs typeface="Times New Roman"/>
              </a:rPr>
              <a:t> </a:t>
            </a:r>
            <a:r>
              <a:rPr lang="en-US" sz="1400" dirty="0">
                <a:latin typeface="Times New Roman"/>
                <a:cs typeface="Times New Roman"/>
              </a:rPr>
              <a:t>subsp. </a:t>
            </a:r>
            <a:r>
              <a:rPr lang="en-US" sz="1400" i="1" dirty="0" err="1">
                <a:latin typeface="Times New Roman"/>
                <a:cs typeface="Times New Roman"/>
              </a:rPr>
              <a:t>paratuberculosis</a:t>
            </a:r>
            <a:r>
              <a:rPr lang="en-US" sz="1400" dirty="0">
                <a:latin typeface="Times New Roman"/>
                <a:cs typeface="Times New Roman"/>
              </a:rPr>
              <a:t>) homologous proteins for forty-seven chokepoint proteins were present in the proteome of </a:t>
            </a:r>
            <a:r>
              <a:rPr lang="en-US" sz="1400" i="1" dirty="0">
                <a:latin typeface="Times New Roman"/>
                <a:cs typeface="Times New Roman"/>
              </a:rPr>
              <a:t>M. </a:t>
            </a:r>
            <a:r>
              <a:rPr lang="en-US" sz="1400" i="1" dirty="0" smtClean="0">
                <a:latin typeface="Times New Roman"/>
                <a:cs typeface="Times New Roman"/>
              </a:rPr>
              <a:t>tuberculosis</a:t>
            </a:r>
            <a:r>
              <a:rPr lang="en-US" sz="1400" dirty="0" smtClean="0">
                <a:latin typeface="Times New Roman"/>
                <a:cs typeface="Times New Roman"/>
              </a:rPr>
              <a:t>.</a:t>
            </a:r>
          </a:p>
        </p:txBody>
      </p:sp>
      <p:sp>
        <p:nvSpPr>
          <p:cNvPr id="47" name="Rectangle 46"/>
          <p:cNvSpPr/>
          <p:nvPr/>
        </p:nvSpPr>
        <p:spPr>
          <a:xfrm>
            <a:off x="219822" y="927958"/>
            <a:ext cx="1851538" cy="707886"/>
          </a:xfrm>
          <a:prstGeom prst="rect">
            <a:avLst/>
          </a:prstGeom>
        </p:spPr>
        <p:txBody>
          <a:bodyPr wrap="square">
            <a:spAutoFit/>
          </a:bodyPr>
          <a:lstStyle/>
          <a:p>
            <a:pPr lvl="0" algn="ctr"/>
            <a:r>
              <a:rPr lang="en-US" sz="2000" b="1" i="1" dirty="0" smtClean="0">
                <a:solidFill>
                  <a:srgbClr val="008000"/>
                </a:solidFill>
                <a:latin typeface="Times New Roman"/>
                <a:cs typeface="Times New Roman"/>
              </a:rPr>
              <a:t>Drug Repurposing</a:t>
            </a:r>
            <a:endParaRPr lang="en-US" sz="2000" dirty="0">
              <a:solidFill>
                <a:srgbClr val="008000"/>
              </a:solidFill>
            </a:endParaRPr>
          </a:p>
        </p:txBody>
      </p:sp>
    </p:spTree>
    <p:extLst>
      <p:ext uri="{BB962C8B-B14F-4D97-AF65-F5344CB8AC3E}">
        <p14:creationId xmlns:p14="http://schemas.microsoft.com/office/powerpoint/2010/main" val="311658410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354355"/>
            <a:ext cx="9144000" cy="3657600"/>
          </a:xfrm>
          <a:prstGeom prst="rect">
            <a:avLst/>
          </a:prstGeom>
        </p:spPr>
      </p:pic>
    </p:spTree>
    <p:extLst>
      <p:ext uri="{BB962C8B-B14F-4D97-AF65-F5344CB8AC3E}">
        <p14:creationId xmlns:p14="http://schemas.microsoft.com/office/powerpoint/2010/main" val="1057583509"/>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75988" y="5796818"/>
            <a:ext cx="184630" cy="369316"/>
          </a:xfrm>
          <a:prstGeom prst="rect">
            <a:avLst/>
          </a:prstGeom>
          <a:noFill/>
        </p:spPr>
        <p:txBody>
          <a:bodyPr wrap="none" lIns="91422" tIns="45712" rIns="91422" bIns="45712" rtlCol="0">
            <a:spAutoFit/>
          </a:bodyPr>
          <a:lstStyle/>
          <a:p>
            <a:endParaRPr lang="en-US" dirty="0"/>
          </a:p>
        </p:txBody>
      </p:sp>
      <p:sp>
        <p:nvSpPr>
          <p:cNvPr id="9" name="Rectangle 8"/>
          <p:cNvSpPr/>
          <p:nvPr/>
        </p:nvSpPr>
        <p:spPr>
          <a:xfrm>
            <a:off x="1067910" y="1312936"/>
            <a:ext cx="828121" cy="307777"/>
          </a:xfrm>
          <a:prstGeom prst="rect">
            <a:avLst/>
          </a:prstGeom>
          <a:solidFill>
            <a:schemeClr val="accent6">
              <a:lumMod val="20000"/>
              <a:lumOff val="80000"/>
            </a:schemeClr>
          </a:solidFill>
          <a:ln>
            <a:solidFill>
              <a:srgbClr val="000000"/>
            </a:solidFill>
          </a:ln>
        </p:spPr>
        <p:txBody>
          <a:bodyPr wrap="none">
            <a:spAutoFit/>
          </a:bodyPr>
          <a:lstStyle/>
          <a:p>
            <a:pPr algn="ctr"/>
            <a:r>
              <a:rPr lang="en-IN" sz="1400" b="1" dirty="0">
                <a:solidFill>
                  <a:srgbClr val="FF0000"/>
                </a:solidFill>
                <a:latin typeface="Times New Roman"/>
                <a:cs typeface="Times New Roman"/>
              </a:rPr>
              <a:t>STEP</a:t>
            </a:r>
            <a:r>
              <a:rPr lang="en-IN" sz="1400" b="1" dirty="0" smtClean="0">
                <a:solidFill>
                  <a:srgbClr val="FF0000"/>
                </a:solidFill>
                <a:latin typeface="Times New Roman"/>
                <a:cs typeface="Times New Roman"/>
              </a:rPr>
              <a:t>: 5 </a:t>
            </a:r>
            <a:endParaRPr lang="en-IN" sz="1400" b="1" dirty="0">
              <a:solidFill>
                <a:srgbClr val="FF0000"/>
              </a:solidFill>
              <a:latin typeface="Times New Roman"/>
              <a:cs typeface="Times New Roman"/>
            </a:endParaRPr>
          </a:p>
        </p:txBody>
      </p:sp>
      <p:sp>
        <p:nvSpPr>
          <p:cNvPr id="10" name="Rectangle 9"/>
          <p:cNvSpPr/>
          <p:nvPr/>
        </p:nvSpPr>
        <p:spPr>
          <a:xfrm>
            <a:off x="2280758" y="1336452"/>
            <a:ext cx="1799574" cy="307777"/>
          </a:xfrm>
          <a:prstGeom prst="rect">
            <a:avLst/>
          </a:prstGeom>
          <a:solidFill>
            <a:schemeClr val="accent5">
              <a:lumMod val="20000"/>
              <a:lumOff val="80000"/>
            </a:schemeClr>
          </a:solidFill>
          <a:ln>
            <a:solidFill>
              <a:srgbClr val="000000"/>
            </a:solidFill>
          </a:ln>
        </p:spPr>
        <p:txBody>
          <a:bodyPr wrap="square">
            <a:spAutoFit/>
          </a:bodyPr>
          <a:lstStyle/>
          <a:p>
            <a:pPr algn="ctr"/>
            <a:r>
              <a:rPr lang="en-IN" sz="1400" b="1" dirty="0" smtClean="0">
                <a:solidFill>
                  <a:srgbClr val="FF0000"/>
                </a:solidFill>
                <a:latin typeface="Times New Roman"/>
                <a:cs typeface="Times New Roman"/>
              </a:rPr>
              <a:t>STEP</a:t>
            </a:r>
            <a:r>
              <a:rPr lang="en-IN" sz="1400" b="1" dirty="0">
                <a:solidFill>
                  <a:srgbClr val="FF0000"/>
                </a:solidFill>
                <a:latin typeface="Times New Roman"/>
                <a:cs typeface="Times New Roman"/>
              </a:rPr>
              <a:t>: 6</a:t>
            </a:r>
            <a:r>
              <a:rPr lang="en-IN" sz="1400" b="1" dirty="0" smtClean="0">
                <a:solidFill>
                  <a:srgbClr val="FF0000"/>
                </a:solidFill>
                <a:latin typeface="Times New Roman"/>
                <a:cs typeface="Times New Roman"/>
              </a:rPr>
              <a:t> (a) &amp; (b)</a:t>
            </a:r>
            <a:endParaRPr lang="en-IN" sz="1400" b="1" dirty="0">
              <a:solidFill>
                <a:srgbClr val="FF0000"/>
              </a:solidFill>
              <a:latin typeface="Times New Roman"/>
              <a:cs typeface="Times New Roman"/>
            </a:endParaRPr>
          </a:p>
        </p:txBody>
      </p:sp>
      <p:sp>
        <p:nvSpPr>
          <p:cNvPr id="12" name="Rectangle 11"/>
          <p:cNvSpPr/>
          <p:nvPr/>
        </p:nvSpPr>
        <p:spPr>
          <a:xfrm>
            <a:off x="4544354" y="1359311"/>
            <a:ext cx="2875499" cy="307777"/>
          </a:xfrm>
          <a:prstGeom prst="rect">
            <a:avLst/>
          </a:prstGeom>
          <a:solidFill>
            <a:schemeClr val="accent2">
              <a:lumMod val="20000"/>
              <a:lumOff val="80000"/>
            </a:schemeClr>
          </a:solidFill>
          <a:ln>
            <a:solidFill>
              <a:srgbClr val="000000"/>
            </a:solidFill>
          </a:ln>
        </p:spPr>
        <p:txBody>
          <a:bodyPr wrap="square">
            <a:spAutoFit/>
          </a:bodyPr>
          <a:lstStyle/>
          <a:p>
            <a:pPr algn="ctr"/>
            <a:r>
              <a:rPr lang="en-IN" sz="1400" b="1" dirty="0">
                <a:solidFill>
                  <a:srgbClr val="FF0000"/>
                </a:solidFill>
                <a:latin typeface="Times New Roman"/>
                <a:cs typeface="Times New Roman"/>
              </a:rPr>
              <a:t>STEP: </a:t>
            </a:r>
            <a:r>
              <a:rPr lang="en-IN" sz="1400" b="1" dirty="0" smtClean="0">
                <a:solidFill>
                  <a:srgbClr val="FF0000"/>
                </a:solidFill>
                <a:latin typeface="Times New Roman"/>
                <a:cs typeface="Times New Roman"/>
              </a:rPr>
              <a:t>7 (a) &amp; (b)</a:t>
            </a:r>
            <a:endParaRPr lang="en-IN" sz="1400" b="1" dirty="0">
              <a:solidFill>
                <a:srgbClr val="FF0000"/>
              </a:solidFill>
              <a:latin typeface="Times New Roman"/>
              <a:cs typeface="Times New Roman"/>
            </a:endParaRPr>
          </a:p>
        </p:txBody>
      </p:sp>
      <p:graphicFrame>
        <p:nvGraphicFramePr>
          <p:cNvPr id="14" name="Diagram 13"/>
          <p:cNvGraphicFramePr/>
          <p:nvPr>
            <p:extLst>
              <p:ext uri="{D42A27DB-BD31-4B8C-83A1-F6EECF244321}">
                <p14:modId xmlns:p14="http://schemas.microsoft.com/office/powerpoint/2010/main" val="360121553"/>
              </p:ext>
            </p:extLst>
          </p:nvPr>
        </p:nvGraphicFramePr>
        <p:xfrm>
          <a:off x="164625" y="105825"/>
          <a:ext cx="8725089" cy="96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14"/>
          <p:cNvSpPr/>
          <p:nvPr/>
        </p:nvSpPr>
        <p:spPr>
          <a:xfrm>
            <a:off x="7920487" y="1336452"/>
            <a:ext cx="828121" cy="307777"/>
          </a:xfrm>
          <a:prstGeom prst="rect">
            <a:avLst/>
          </a:prstGeom>
          <a:solidFill>
            <a:schemeClr val="accent4">
              <a:lumMod val="40000"/>
              <a:lumOff val="60000"/>
            </a:schemeClr>
          </a:solidFill>
          <a:ln>
            <a:solidFill>
              <a:srgbClr val="000000"/>
            </a:solidFill>
          </a:ln>
        </p:spPr>
        <p:txBody>
          <a:bodyPr wrap="none">
            <a:spAutoFit/>
          </a:bodyPr>
          <a:lstStyle/>
          <a:p>
            <a:pPr algn="ctr"/>
            <a:r>
              <a:rPr lang="en-IN" sz="1400" b="1" dirty="0">
                <a:solidFill>
                  <a:srgbClr val="FF0000"/>
                </a:solidFill>
                <a:latin typeface="Times New Roman"/>
                <a:cs typeface="Times New Roman"/>
              </a:rPr>
              <a:t>STEP</a:t>
            </a:r>
            <a:r>
              <a:rPr lang="en-IN" sz="1400" b="1" dirty="0" smtClean="0">
                <a:solidFill>
                  <a:srgbClr val="FF0000"/>
                </a:solidFill>
                <a:latin typeface="Times New Roman"/>
                <a:cs typeface="Times New Roman"/>
              </a:rPr>
              <a:t>: 9 </a:t>
            </a:r>
            <a:endParaRPr lang="en-IN" sz="1400" b="1" dirty="0">
              <a:solidFill>
                <a:srgbClr val="FF0000"/>
              </a:solidFill>
              <a:latin typeface="Times New Roman"/>
              <a:cs typeface="Times New Roman"/>
            </a:endParaRPr>
          </a:p>
        </p:txBody>
      </p:sp>
      <p:cxnSp>
        <p:nvCxnSpPr>
          <p:cNvPr id="17" name="Straight Arrow Connector 16"/>
          <p:cNvCxnSpPr/>
          <p:nvPr/>
        </p:nvCxnSpPr>
        <p:spPr>
          <a:xfrm>
            <a:off x="2010769" y="1469781"/>
            <a:ext cx="17638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232733" y="1469781"/>
            <a:ext cx="17638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607531" y="1469781"/>
            <a:ext cx="17638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graphicFrame>
        <p:nvGraphicFramePr>
          <p:cNvPr id="13" name="Table 12"/>
          <p:cNvGraphicFramePr>
            <a:graphicFrameLocks noGrp="1"/>
          </p:cNvGraphicFramePr>
          <p:nvPr>
            <p:extLst>
              <p:ext uri="{D42A27DB-BD31-4B8C-83A1-F6EECF244321}">
                <p14:modId xmlns:p14="http://schemas.microsoft.com/office/powerpoint/2010/main" val="1864628428"/>
              </p:ext>
            </p:extLst>
          </p:nvPr>
        </p:nvGraphicFramePr>
        <p:xfrm>
          <a:off x="446837" y="1918068"/>
          <a:ext cx="8301770" cy="4228840"/>
        </p:xfrm>
        <a:graphic>
          <a:graphicData uri="http://schemas.openxmlformats.org/drawingml/2006/table">
            <a:tbl>
              <a:tblPr firstRow="1" bandRow="1">
                <a:tableStyleId>{72833802-FEF1-4C79-8D5D-14CF1EAF98D9}</a:tableStyleId>
              </a:tblPr>
              <a:tblGrid>
                <a:gridCol w="647586"/>
                <a:gridCol w="1473816"/>
                <a:gridCol w="763155"/>
                <a:gridCol w="884118"/>
                <a:gridCol w="1194683"/>
                <a:gridCol w="949048"/>
                <a:gridCol w="1194682"/>
                <a:gridCol w="1194682"/>
              </a:tblGrid>
              <a:tr h="837980">
                <a:tc>
                  <a:txBody>
                    <a:bodyPr/>
                    <a:lstStyle/>
                    <a:p>
                      <a:pPr algn="l">
                        <a:spcAft>
                          <a:spcPts val="0"/>
                        </a:spcAft>
                      </a:pPr>
                      <a:r>
                        <a:rPr lang="en-US" sz="1200" dirty="0">
                          <a:solidFill>
                            <a:srgbClr val="000000"/>
                          </a:solidFill>
                          <a:effectLst/>
                          <a:latin typeface="Times New Roman"/>
                          <a:cs typeface="Times New Roman"/>
                        </a:rPr>
                        <a:t>Path-memitope</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Chokepoint proteins</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Essential gene </a:t>
                      </a:r>
                      <a:endParaRPr lang="en-US" sz="1200" dirty="0" smtClean="0">
                        <a:solidFill>
                          <a:srgbClr val="000000"/>
                        </a:solidFill>
                        <a:effectLst/>
                        <a:latin typeface="Times New Roman"/>
                        <a:cs typeface="Times New Roman"/>
                      </a:endParaRPr>
                    </a:p>
                    <a:p>
                      <a:pPr algn="l">
                        <a:spcAft>
                          <a:spcPts val="0"/>
                        </a:spcAft>
                      </a:pPr>
                      <a:r>
                        <a:rPr lang="en-US" sz="1200" dirty="0" smtClean="0">
                          <a:solidFill>
                            <a:srgbClr val="000000"/>
                          </a:solidFill>
                          <a:effectLst/>
                          <a:latin typeface="Times New Roman"/>
                          <a:cs typeface="Times New Roman"/>
                        </a:rPr>
                        <a:t>(</a:t>
                      </a:r>
                      <a:r>
                        <a:rPr lang="en-US" sz="1200" dirty="0">
                          <a:solidFill>
                            <a:srgbClr val="000000"/>
                          </a:solidFill>
                          <a:effectLst/>
                          <a:latin typeface="Times New Roman"/>
                          <a:cs typeface="Times New Roman"/>
                        </a:rPr>
                        <a:t>DEG database)</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Core proteome</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Known drug from DrugBank</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Drug against target proteins</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Drugs follow Lipinski’s rule</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rgbClr val="000000"/>
                          </a:solidFill>
                          <a:effectLst/>
                          <a:latin typeface="Times New Roman"/>
                          <a:cs typeface="Times New Roman"/>
                        </a:rPr>
                        <a:t>Similar chokepoints in Mtb proteome</a:t>
                      </a:r>
                      <a:endParaRPr lang="en-US" sz="1200" dirty="0">
                        <a:solidFill>
                          <a:srgbClr val="00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r>
              <a:tr h="444335">
                <a:tc>
                  <a:txBody>
                    <a:bodyPr/>
                    <a:lstStyle/>
                    <a:p>
                      <a:pPr algn="l">
                        <a:spcAft>
                          <a:spcPts val="0"/>
                        </a:spcAft>
                      </a:pPr>
                      <a:r>
                        <a:rPr lang="en-US" sz="900" dirty="0">
                          <a:effectLst/>
                          <a:latin typeface="Times New Roman"/>
                          <a:cs typeface="Times New Roman"/>
                        </a:rPr>
                        <a:t>P9WPE7</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Mtu00970: thrS,pheT; mtu05152:groL2; mtu03018:groL2</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thrS, pheT, groL2</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thrS</a:t>
                      </a:r>
                      <a:r>
                        <a:rPr lang="en-US" sz="900" dirty="0">
                          <a:effectLst/>
                          <a:latin typeface="Times New Roman"/>
                          <a:cs typeface="Times New Roman"/>
                        </a:rPr>
                        <a:t>, </a:t>
                      </a:r>
                      <a:r>
                        <a:rPr lang="en-US" sz="900" dirty="0" err="1">
                          <a:effectLst/>
                          <a:latin typeface="Times New Roman"/>
                          <a:cs typeface="Times New Roman"/>
                        </a:rPr>
                        <a:t>pheT</a:t>
                      </a:r>
                      <a:r>
                        <a:rPr lang="en-US" sz="900" dirty="0">
                          <a:effectLst/>
                          <a:latin typeface="Times New Roman"/>
                          <a:cs typeface="Times New Roman"/>
                        </a:rPr>
                        <a:t>, groL2</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thrS, pheT, groL2</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80813">
                <a:tc>
                  <a:txBody>
                    <a:bodyPr/>
                    <a:lstStyle/>
                    <a:p>
                      <a:pPr algn="l">
                        <a:spcAft>
                          <a:spcPts val="0"/>
                        </a:spcAft>
                      </a:pPr>
                      <a:r>
                        <a:rPr lang="en-US" sz="900" dirty="0">
                          <a:effectLst/>
                          <a:latin typeface="Times New Roman"/>
                          <a:cs typeface="Times New Roman"/>
                        </a:rPr>
                        <a:t>Q73WP1</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mpa00910: narK3_1, narK3_2, </a:t>
                      </a:r>
                      <a:r>
                        <a:rPr lang="en-US" sz="900" dirty="0" err="1">
                          <a:effectLst/>
                          <a:latin typeface="Times New Roman"/>
                          <a:cs typeface="Times New Roman"/>
                        </a:rPr>
                        <a:t>narU</a:t>
                      </a:r>
                      <a:r>
                        <a:rPr lang="en-US" sz="900" dirty="0">
                          <a:effectLst/>
                          <a:latin typeface="Times New Roman"/>
                          <a:cs typeface="Times New Roman"/>
                        </a:rPr>
                        <a:t>, </a:t>
                      </a:r>
                      <a:r>
                        <a:rPr lang="en-US" sz="900" dirty="0" err="1">
                          <a:effectLst/>
                          <a:latin typeface="Times New Roman"/>
                          <a:cs typeface="Times New Roman"/>
                        </a:rPr>
                        <a:t>narH</a:t>
                      </a:r>
                      <a:r>
                        <a:rPr lang="en-US" sz="900" dirty="0">
                          <a:effectLst/>
                          <a:latin typeface="Times New Roman"/>
                          <a:cs typeface="Times New Roman"/>
                        </a:rPr>
                        <a:t>, </a:t>
                      </a:r>
                      <a:r>
                        <a:rPr lang="en-US" sz="900" dirty="0" err="1">
                          <a:effectLst/>
                          <a:latin typeface="Times New Roman"/>
                          <a:cs typeface="Times New Roman"/>
                        </a:rPr>
                        <a:t>narG</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narK3_1, narK3_2, </a:t>
                      </a:r>
                      <a:r>
                        <a:rPr lang="en-US" sz="900" dirty="0" err="1">
                          <a:effectLst/>
                          <a:latin typeface="Times New Roman"/>
                          <a:cs typeface="Times New Roman"/>
                        </a:rPr>
                        <a:t>narH</a:t>
                      </a:r>
                      <a:r>
                        <a:rPr lang="en-US" sz="900" dirty="0">
                          <a:effectLst/>
                          <a:latin typeface="Times New Roman"/>
                          <a:cs typeface="Times New Roman"/>
                        </a:rPr>
                        <a:t>, </a:t>
                      </a:r>
                      <a:r>
                        <a:rPr lang="en-US" sz="900" dirty="0" err="1">
                          <a:effectLst/>
                          <a:latin typeface="Times New Roman"/>
                          <a:cs typeface="Times New Roman"/>
                        </a:rPr>
                        <a:t>narG</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narH</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solidFill>
                            <a:srgbClr val="FF0000"/>
                          </a:solidFill>
                          <a:effectLst/>
                          <a:latin typeface="Times New Roman"/>
                          <a:cs typeface="Times New Roman"/>
                        </a:rPr>
                        <a:t>narH</a:t>
                      </a:r>
                      <a:r>
                        <a:rPr lang="en-US" sz="900" dirty="0">
                          <a:solidFill>
                            <a:srgbClr val="FF0000"/>
                          </a:solidFill>
                          <a:effectLst/>
                          <a:latin typeface="Times New Roman"/>
                          <a:cs typeface="Times New Roman"/>
                        </a:rPr>
                        <a:t>: DB04464; DB07349</a:t>
                      </a:r>
                      <a:endParaRPr lang="en-US" sz="900" dirty="0">
                        <a:solidFill>
                          <a:srgbClr val="FF0000"/>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DB07349 (2,4-Dihydroxy-3,3-Dimethyl-Butyrate)</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narK3_1, narK3_2, </a:t>
                      </a:r>
                      <a:r>
                        <a:rPr lang="en-US" sz="900" dirty="0" err="1">
                          <a:effectLst/>
                          <a:latin typeface="Times New Roman"/>
                          <a:cs typeface="Times New Roman"/>
                        </a:rPr>
                        <a:t>narU</a:t>
                      </a:r>
                      <a:r>
                        <a:rPr lang="en-US" sz="900" dirty="0">
                          <a:effectLst/>
                          <a:latin typeface="Times New Roman"/>
                          <a:cs typeface="Times New Roman"/>
                        </a:rPr>
                        <a:t>, </a:t>
                      </a:r>
                      <a:r>
                        <a:rPr lang="en-US" sz="900" dirty="0" err="1">
                          <a:effectLst/>
                          <a:latin typeface="Times New Roman"/>
                          <a:cs typeface="Times New Roman"/>
                        </a:rPr>
                        <a:t>narH</a:t>
                      </a:r>
                      <a:r>
                        <a:rPr lang="en-US" sz="900" dirty="0">
                          <a:effectLst/>
                          <a:latin typeface="Times New Roman"/>
                          <a:cs typeface="Times New Roman"/>
                        </a:rPr>
                        <a:t>, </a:t>
                      </a:r>
                      <a:r>
                        <a:rPr lang="en-US" sz="900" dirty="0" err="1">
                          <a:effectLst/>
                          <a:latin typeface="Times New Roman"/>
                          <a:cs typeface="Times New Roman"/>
                        </a:rPr>
                        <a:t>narG</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1272">
                <a:tc>
                  <a:txBody>
                    <a:bodyPr/>
                    <a:lstStyle/>
                    <a:p>
                      <a:pPr algn="l">
                        <a:spcAft>
                          <a:spcPts val="0"/>
                        </a:spcAft>
                      </a:pPr>
                      <a:r>
                        <a:rPr lang="en-US" sz="900">
                          <a:effectLst/>
                          <a:latin typeface="Times New Roman"/>
                          <a:cs typeface="Times New Roman"/>
                        </a:rPr>
                        <a:t>Q741P6</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Mpa03070:MAP_1042, </a:t>
                      </a:r>
                      <a:r>
                        <a:rPr lang="en-US" sz="900" dirty="0" err="1">
                          <a:effectLst/>
                          <a:latin typeface="Times New Roman"/>
                          <a:cs typeface="Times New Roman"/>
                        </a:rPr>
                        <a:t>secD</a:t>
                      </a:r>
                      <a:r>
                        <a:rPr lang="en-US" sz="900" dirty="0">
                          <a:effectLst/>
                          <a:latin typeface="Times New Roman"/>
                          <a:cs typeface="Times New Roman"/>
                        </a:rPr>
                        <a:t>, </a:t>
                      </a:r>
                      <a:r>
                        <a:rPr lang="en-US" sz="900" dirty="0" err="1">
                          <a:effectLst/>
                          <a:latin typeface="Times New Roman"/>
                          <a:cs typeface="Times New Roman"/>
                        </a:rPr>
                        <a:t>secE</a:t>
                      </a:r>
                      <a:r>
                        <a:rPr lang="en-US" sz="900" dirty="0">
                          <a:effectLst/>
                          <a:latin typeface="Times New Roman"/>
                          <a:cs typeface="Times New Roman"/>
                        </a:rPr>
                        <a:t>, </a:t>
                      </a:r>
                      <a:r>
                        <a:rPr lang="en-US" sz="900" dirty="0" err="1">
                          <a:effectLst/>
                          <a:latin typeface="Times New Roman"/>
                          <a:cs typeface="Times New Roman"/>
                        </a:rPr>
                        <a:t>secF</a:t>
                      </a:r>
                      <a:r>
                        <a:rPr lang="en-US" sz="900" dirty="0">
                          <a:effectLst/>
                          <a:latin typeface="Times New Roman"/>
                          <a:cs typeface="Times New Roman"/>
                        </a:rPr>
                        <a:t>, </a:t>
                      </a:r>
                      <a:r>
                        <a:rPr lang="en-US" sz="900" dirty="0" err="1">
                          <a:effectLst/>
                          <a:latin typeface="Times New Roman"/>
                          <a:cs typeface="Times New Roman"/>
                        </a:rPr>
                        <a:t>secG</a:t>
                      </a:r>
                      <a:r>
                        <a:rPr lang="en-US" sz="900" dirty="0">
                          <a:effectLst/>
                          <a:latin typeface="Times New Roman"/>
                          <a:cs typeface="Times New Roman"/>
                        </a:rPr>
                        <a:t>, </a:t>
                      </a:r>
                      <a:r>
                        <a:rPr lang="en-US" sz="900" dirty="0" err="1">
                          <a:effectLst/>
                          <a:latin typeface="Times New Roman"/>
                          <a:cs typeface="Times New Roman"/>
                        </a:rPr>
                        <a:t>secY</a:t>
                      </a:r>
                      <a:r>
                        <a:rPr lang="en-US" sz="900" dirty="0">
                          <a:effectLst/>
                          <a:latin typeface="Times New Roman"/>
                          <a:cs typeface="Times New Roman"/>
                        </a:rPr>
                        <a:t>; mpa03060:MAP_1042, </a:t>
                      </a:r>
                      <a:r>
                        <a:rPr lang="en-US" sz="900" dirty="0" err="1">
                          <a:effectLst/>
                          <a:latin typeface="Times New Roman"/>
                          <a:cs typeface="Times New Roman"/>
                        </a:rPr>
                        <a:t>secD</a:t>
                      </a:r>
                      <a:r>
                        <a:rPr lang="en-US" sz="900" dirty="0">
                          <a:effectLst/>
                          <a:latin typeface="Times New Roman"/>
                          <a:cs typeface="Times New Roman"/>
                        </a:rPr>
                        <a:t>, </a:t>
                      </a:r>
                      <a:r>
                        <a:rPr lang="en-US" sz="900" dirty="0" err="1">
                          <a:effectLst/>
                          <a:latin typeface="Times New Roman"/>
                          <a:cs typeface="Times New Roman"/>
                        </a:rPr>
                        <a:t>secE</a:t>
                      </a:r>
                      <a:r>
                        <a:rPr lang="en-US" sz="900" dirty="0">
                          <a:effectLst/>
                          <a:latin typeface="Times New Roman"/>
                          <a:cs typeface="Times New Roman"/>
                        </a:rPr>
                        <a:t>, </a:t>
                      </a:r>
                      <a:r>
                        <a:rPr lang="en-US" sz="900" dirty="0" err="1">
                          <a:effectLst/>
                          <a:latin typeface="Times New Roman"/>
                          <a:cs typeface="Times New Roman"/>
                        </a:rPr>
                        <a:t>secF</a:t>
                      </a:r>
                      <a:r>
                        <a:rPr lang="en-US" sz="900" dirty="0">
                          <a:effectLst/>
                          <a:latin typeface="Times New Roman"/>
                          <a:cs typeface="Times New Roman"/>
                        </a:rPr>
                        <a:t>, </a:t>
                      </a:r>
                      <a:r>
                        <a:rPr lang="en-US" sz="900" dirty="0" err="1">
                          <a:effectLst/>
                          <a:latin typeface="Times New Roman"/>
                          <a:cs typeface="Times New Roman"/>
                        </a:rPr>
                        <a:t>secG</a:t>
                      </a:r>
                      <a:r>
                        <a:rPr lang="en-US" sz="900" dirty="0">
                          <a:effectLst/>
                          <a:latin typeface="Times New Roman"/>
                          <a:cs typeface="Times New Roman"/>
                        </a:rPr>
                        <a:t>, </a:t>
                      </a:r>
                      <a:r>
                        <a:rPr lang="en-US" sz="900" dirty="0" err="1">
                          <a:effectLst/>
                          <a:latin typeface="Times New Roman"/>
                          <a:cs typeface="Times New Roman"/>
                        </a:rPr>
                        <a:t>secY</a:t>
                      </a:r>
                      <a:r>
                        <a:rPr lang="en-US" sz="900" dirty="0">
                          <a:effectLst/>
                          <a:latin typeface="Times New Roman"/>
                          <a:cs typeface="Times New Roman"/>
                        </a:rPr>
                        <a:t>; mpa02024:MAP_1045,MAP_1042,secE,secG,secY; mpa03030:dnaG</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secD</a:t>
                      </a:r>
                      <a:r>
                        <a:rPr lang="en-US" sz="900" dirty="0">
                          <a:effectLst/>
                          <a:latin typeface="Times New Roman"/>
                          <a:cs typeface="Times New Roman"/>
                        </a:rPr>
                        <a:t>, </a:t>
                      </a:r>
                      <a:r>
                        <a:rPr lang="en-US" sz="900" dirty="0" err="1">
                          <a:effectLst/>
                          <a:latin typeface="Times New Roman"/>
                          <a:cs typeface="Times New Roman"/>
                        </a:rPr>
                        <a:t>secE</a:t>
                      </a:r>
                      <a:r>
                        <a:rPr lang="en-US" sz="900" dirty="0">
                          <a:effectLst/>
                          <a:latin typeface="Times New Roman"/>
                          <a:cs typeface="Times New Roman"/>
                        </a:rPr>
                        <a:t>, </a:t>
                      </a:r>
                      <a:r>
                        <a:rPr lang="en-US" sz="900" dirty="0" err="1">
                          <a:effectLst/>
                          <a:latin typeface="Times New Roman"/>
                          <a:cs typeface="Times New Roman"/>
                        </a:rPr>
                        <a:t>secF</a:t>
                      </a:r>
                      <a:r>
                        <a:rPr lang="en-US" sz="900" dirty="0">
                          <a:effectLst/>
                          <a:latin typeface="Times New Roman"/>
                          <a:cs typeface="Times New Roman"/>
                        </a:rPr>
                        <a:t>, </a:t>
                      </a:r>
                      <a:r>
                        <a:rPr lang="en-US" sz="900" dirty="0" err="1">
                          <a:effectLst/>
                          <a:latin typeface="Times New Roman"/>
                          <a:cs typeface="Times New Roman"/>
                        </a:rPr>
                        <a:t>secG</a:t>
                      </a:r>
                      <a:r>
                        <a:rPr lang="en-US" sz="900" dirty="0">
                          <a:effectLst/>
                          <a:latin typeface="Times New Roman"/>
                          <a:cs typeface="Times New Roman"/>
                        </a:rPr>
                        <a:t>, </a:t>
                      </a:r>
                      <a:r>
                        <a:rPr lang="en-US" sz="900" dirty="0" err="1">
                          <a:effectLst/>
                          <a:latin typeface="Times New Roman"/>
                          <a:cs typeface="Times New Roman"/>
                        </a:rPr>
                        <a:t>secY</a:t>
                      </a:r>
                      <a:r>
                        <a:rPr lang="en-US" sz="900" dirty="0">
                          <a:effectLst/>
                          <a:latin typeface="Times New Roman"/>
                          <a:cs typeface="Times New Roman"/>
                        </a:rPr>
                        <a:t>, </a:t>
                      </a:r>
                      <a:r>
                        <a:rPr lang="en-US" sz="900" dirty="0" err="1">
                          <a:effectLst/>
                          <a:latin typeface="Times New Roman"/>
                          <a:cs typeface="Times New Roman"/>
                        </a:rPr>
                        <a:t>dnaG</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MAP_1042, MAP_1045, dnaG, secD, secE, secF, secG, secY </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MAP_1042, MAP_1045, </a:t>
                      </a:r>
                      <a:r>
                        <a:rPr lang="en-US" sz="900" dirty="0" err="1">
                          <a:effectLst/>
                          <a:latin typeface="Times New Roman"/>
                          <a:cs typeface="Times New Roman"/>
                        </a:rPr>
                        <a:t>dnaG</a:t>
                      </a:r>
                      <a:r>
                        <a:rPr lang="en-US" sz="900" dirty="0">
                          <a:effectLst/>
                          <a:latin typeface="Times New Roman"/>
                          <a:cs typeface="Times New Roman"/>
                        </a:rPr>
                        <a:t>, </a:t>
                      </a:r>
                      <a:r>
                        <a:rPr lang="en-US" sz="900" dirty="0" err="1">
                          <a:effectLst/>
                          <a:latin typeface="Times New Roman"/>
                          <a:cs typeface="Times New Roman"/>
                        </a:rPr>
                        <a:t>secD</a:t>
                      </a:r>
                      <a:r>
                        <a:rPr lang="en-US" sz="900" dirty="0">
                          <a:effectLst/>
                          <a:latin typeface="Times New Roman"/>
                          <a:cs typeface="Times New Roman"/>
                        </a:rPr>
                        <a:t>, </a:t>
                      </a:r>
                      <a:r>
                        <a:rPr lang="en-US" sz="900" dirty="0" err="1">
                          <a:effectLst/>
                          <a:latin typeface="Times New Roman"/>
                          <a:cs typeface="Times New Roman"/>
                        </a:rPr>
                        <a:t>secE</a:t>
                      </a:r>
                      <a:r>
                        <a:rPr lang="en-US" sz="900" dirty="0">
                          <a:effectLst/>
                          <a:latin typeface="Times New Roman"/>
                          <a:cs typeface="Times New Roman"/>
                        </a:rPr>
                        <a:t>, </a:t>
                      </a:r>
                      <a:r>
                        <a:rPr lang="en-US" sz="900" dirty="0" err="1">
                          <a:effectLst/>
                          <a:latin typeface="Times New Roman"/>
                          <a:cs typeface="Times New Roman"/>
                        </a:rPr>
                        <a:t>secF</a:t>
                      </a:r>
                      <a:r>
                        <a:rPr lang="en-US" sz="900" dirty="0">
                          <a:effectLst/>
                          <a:latin typeface="Times New Roman"/>
                          <a:cs typeface="Times New Roman"/>
                        </a:rPr>
                        <a:t>, </a:t>
                      </a:r>
                      <a:r>
                        <a:rPr lang="en-US" sz="900" dirty="0" err="1">
                          <a:effectLst/>
                          <a:latin typeface="Times New Roman"/>
                          <a:cs typeface="Times New Roman"/>
                        </a:rPr>
                        <a:t>secG</a:t>
                      </a:r>
                      <a:r>
                        <a:rPr lang="en-US" sz="900" dirty="0">
                          <a:effectLst/>
                          <a:latin typeface="Times New Roman"/>
                          <a:cs typeface="Times New Roman"/>
                        </a:rPr>
                        <a:t>, </a:t>
                      </a:r>
                      <a:r>
                        <a:rPr lang="en-US" sz="900" dirty="0" err="1">
                          <a:effectLst/>
                          <a:latin typeface="Times New Roman"/>
                          <a:cs typeface="Times New Roman"/>
                        </a:rPr>
                        <a:t>secY</a:t>
                      </a:r>
                      <a:r>
                        <a:rPr lang="en-US" sz="900" dirty="0">
                          <a:effectLst/>
                          <a:latin typeface="Times New Roman"/>
                          <a:cs typeface="Times New Roman"/>
                        </a:rPr>
                        <a:t> </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131272">
                <a:tc>
                  <a:txBody>
                    <a:bodyPr/>
                    <a:lstStyle/>
                    <a:p>
                      <a:pPr algn="l">
                        <a:spcAft>
                          <a:spcPts val="0"/>
                        </a:spcAft>
                      </a:pPr>
                      <a:r>
                        <a:rPr lang="en-US" sz="900" dirty="0">
                          <a:effectLst/>
                          <a:latin typeface="Times New Roman"/>
                          <a:cs typeface="Times New Roman"/>
                        </a:rPr>
                        <a:t>P9WG07</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mtu02010: pstA1,pstA2,pstB1,pstB2, pstC1,pstS1,pstS2,pstS3; mtu02020:pstS1,pstS2,pstS3; mtu05152:pstS1,pstS2,pstS3 </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pstA1, pstB1,pstS2, pstS3 </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cs typeface="Times New Roman"/>
                        </a:rPr>
                        <a:t>pstA1, pstB1,pstS2, pstS3 </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2" name="Rectangle 1"/>
          <p:cNvSpPr/>
          <p:nvPr/>
        </p:nvSpPr>
        <p:spPr>
          <a:xfrm>
            <a:off x="2408018" y="6369691"/>
            <a:ext cx="4651409" cy="415498"/>
          </a:xfrm>
          <a:prstGeom prst="rect">
            <a:avLst/>
          </a:prstGeom>
        </p:spPr>
        <p:txBody>
          <a:bodyPr wrap="none">
            <a:spAutoFit/>
          </a:bodyPr>
          <a:lstStyle/>
          <a:p>
            <a:pPr algn="just">
              <a:lnSpc>
                <a:spcPct val="120000"/>
              </a:lnSpc>
            </a:pPr>
            <a:r>
              <a:rPr lang="en-US" b="1" i="1" dirty="0">
                <a:latin typeface="Times New Roman"/>
                <a:cs typeface="Times New Roman"/>
              </a:rPr>
              <a:t>Table </a:t>
            </a:r>
            <a:r>
              <a:rPr lang="en-US" b="1" i="1" dirty="0" smtClean="0">
                <a:latin typeface="Times New Roman"/>
                <a:cs typeface="Times New Roman"/>
              </a:rPr>
              <a:t>1</a:t>
            </a:r>
            <a:r>
              <a:rPr lang="en-US" i="1" dirty="0" smtClean="0">
                <a:latin typeface="Times New Roman"/>
                <a:cs typeface="Times New Roman"/>
              </a:rPr>
              <a:t>. </a:t>
            </a:r>
            <a:r>
              <a:rPr lang="en-US" b="1" i="1" dirty="0">
                <a:latin typeface="Times New Roman"/>
                <a:cs typeface="Times New Roman"/>
              </a:rPr>
              <a:t>Drug </a:t>
            </a:r>
            <a:r>
              <a:rPr lang="en-US" b="1" i="1" dirty="0" smtClean="0">
                <a:latin typeface="Times New Roman"/>
                <a:cs typeface="Times New Roman"/>
              </a:rPr>
              <a:t>target identification summary</a:t>
            </a:r>
            <a:r>
              <a:rPr lang="en-US" i="1" dirty="0" smtClean="0">
                <a:latin typeface="Times New Roman"/>
                <a:cs typeface="Times New Roman"/>
              </a:rPr>
              <a:t>. </a:t>
            </a:r>
            <a:endParaRPr lang="en-US" b="1" i="1" dirty="0">
              <a:latin typeface="Times New Roman"/>
              <a:cs typeface="Times New Roman"/>
            </a:endParaRPr>
          </a:p>
        </p:txBody>
      </p:sp>
    </p:spTree>
    <p:extLst>
      <p:ext uri="{BB962C8B-B14F-4D97-AF65-F5344CB8AC3E}">
        <p14:creationId xmlns:p14="http://schemas.microsoft.com/office/powerpoint/2010/main" val="16492530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967142953"/>
              </p:ext>
            </p:extLst>
          </p:nvPr>
        </p:nvGraphicFramePr>
        <p:xfrm>
          <a:off x="211661" y="2197325"/>
          <a:ext cx="8725089" cy="3628688"/>
        </p:xfrm>
        <a:graphic>
          <a:graphicData uri="http://schemas.openxmlformats.org/drawingml/2006/table">
            <a:tbl>
              <a:tblPr firstRow="1" bandRow="1">
                <a:tableStyleId>{72833802-FEF1-4C79-8D5D-14CF1EAF98D9}</a:tableStyleId>
              </a:tblPr>
              <a:tblGrid>
                <a:gridCol w="776085"/>
                <a:gridCol w="1269960"/>
                <a:gridCol w="776086"/>
                <a:gridCol w="1011264"/>
                <a:gridCol w="881916"/>
                <a:gridCol w="1364030"/>
                <a:gridCol w="1387548"/>
                <a:gridCol w="1258200"/>
              </a:tblGrid>
              <a:tr h="667002">
                <a:tc>
                  <a:txBody>
                    <a:bodyPr/>
                    <a:lstStyle/>
                    <a:p>
                      <a:pPr algn="l">
                        <a:spcAft>
                          <a:spcPts val="0"/>
                        </a:spcAft>
                      </a:pPr>
                      <a:r>
                        <a:rPr lang="en-US" sz="1200" dirty="0">
                          <a:solidFill>
                            <a:schemeClr val="tx1"/>
                          </a:solidFill>
                          <a:effectLst/>
                          <a:latin typeface="Times New Roman"/>
                          <a:cs typeface="Times New Roman"/>
                        </a:rPr>
                        <a:t>Path-memitope</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Chokepoint proteins</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Essential gene (DEG database)</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Core proteome</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Known drug from DrugBank</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Drug against target proteins</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Drugs follow Lipinski’s rule</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200" dirty="0">
                          <a:solidFill>
                            <a:schemeClr val="tx1"/>
                          </a:solidFill>
                          <a:effectLst/>
                          <a:latin typeface="Times New Roman"/>
                          <a:cs typeface="Times New Roman"/>
                        </a:rPr>
                        <a:t>Similar chokepoints in Mtb proteome</a:t>
                      </a:r>
                      <a:endParaRPr lang="en-US" sz="1200" dirty="0">
                        <a:solidFill>
                          <a:schemeClr val="tx1"/>
                        </a:solidFill>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r>
              <a:tr h="288425">
                <a:tc>
                  <a:txBody>
                    <a:bodyPr/>
                    <a:lstStyle/>
                    <a:p>
                      <a:pPr algn="l">
                        <a:spcAft>
                          <a:spcPts val="0"/>
                        </a:spcAft>
                      </a:pPr>
                      <a:r>
                        <a:rPr lang="en-US" sz="900">
                          <a:effectLst/>
                          <a:latin typeface="Times New Roman"/>
                          <a:cs typeface="Times New Roman"/>
                        </a:rPr>
                        <a:t>A5U2C2</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mfd, uvrA, uvrB, uvrC </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uvrC</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mfd</a:t>
                      </a:r>
                      <a:r>
                        <a:rPr lang="en-US" sz="900" dirty="0">
                          <a:effectLst/>
                          <a:latin typeface="Times New Roman"/>
                          <a:cs typeface="Times New Roman"/>
                        </a:rPr>
                        <a:t>, </a:t>
                      </a:r>
                      <a:r>
                        <a:rPr lang="en-US" sz="900" dirty="0" err="1">
                          <a:effectLst/>
                          <a:latin typeface="Times New Roman"/>
                          <a:cs typeface="Times New Roman"/>
                        </a:rPr>
                        <a:t>uvrA</a:t>
                      </a:r>
                      <a:r>
                        <a:rPr lang="en-US" sz="900" dirty="0">
                          <a:effectLst/>
                          <a:latin typeface="Times New Roman"/>
                          <a:cs typeface="Times New Roman"/>
                        </a:rPr>
                        <a:t>, </a:t>
                      </a:r>
                      <a:r>
                        <a:rPr lang="en-US" sz="900" dirty="0" err="1">
                          <a:effectLst/>
                          <a:latin typeface="Times New Roman"/>
                          <a:cs typeface="Times New Roman"/>
                        </a:rPr>
                        <a:t>uvrB</a:t>
                      </a:r>
                      <a:r>
                        <a:rPr lang="en-US" sz="900" dirty="0">
                          <a:effectLst/>
                          <a:latin typeface="Times New Roman"/>
                          <a:cs typeface="Times New Roman"/>
                        </a:rPr>
                        <a:t>, </a:t>
                      </a:r>
                      <a:r>
                        <a:rPr lang="en-US" sz="900" dirty="0" err="1">
                          <a:effectLst/>
                          <a:latin typeface="Times New Roman"/>
                          <a:cs typeface="Times New Roman"/>
                        </a:rPr>
                        <a:t>uvrC</a:t>
                      </a:r>
                      <a:r>
                        <a:rPr lang="en-US" sz="900" dirty="0">
                          <a:effectLst/>
                          <a:latin typeface="Times New Roman"/>
                          <a:cs typeface="Times New Roman"/>
                        </a:rPr>
                        <a:t> </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mfd</a:t>
                      </a:r>
                      <a:r>
                        <a:rPr lang="en-US" sz="900" dirty="0">
                          <a:effectLst/>
                          <a:latin typeface="Times New Roman"/>
                          <a:cs typeface="Times New Roman"/>
                        </a:rPr>
                        <a:t>, </a:t>
                      </a:r>
                      <a:r>
                        <a:rPr lang="en-US" sz="900" dirty="0" err="1">
                          <a:effectLst/>
                          <a:latin typeface="Times New Roman"/>
                          <a:cs typeface="Times New Roman"/>
                        </a:rPr>
                        <a:t>uvrA</a:t>
                      </a:r>
                      <a:r>
                        <a:rPr lang="en-US" sz="900" dirty="0">
                          <a:effectLst/>
                          <a:latin typeface="Times New Roman"/>
                          <a:cs typeface="Times New Roman"/>
                        </a:rPr>
                        <a:t>, </a:t>
                      </a:r>
                      <a:r>
                        <a:rPr lang="en-US" sz="900" dirty="0" err="1">
                          <a:effectLst/>
                          <a:latin typeface="Times New Roman"/>
                          <a:cs typeface="Times New Roman"/>
                        </a:rPr>
                        <a:t>uvrB</a:t>
                      </a:r>
                      <a:r>
                        <a:rPr lang="en-US" sz="900" dirty="0">
                          <a:effectLst/>
                          <a:latin typeface="Times New Roman"/>
                          <a:cs typeface="Times New Roman"/>
                        </a:rPr>
                        <a:t>, </a:t>
                      </a:r>
                      <a:r>
                        <a:rPr lang="en-US" sz="900" dirty="0" err="1">
                          <a:effectLst/>
                          <a:latin typeface="Times New Roman"/>
                          <a:cs typeface="Times New Roman"/>
                        </a:rPr>
                        <a:t>uvrC</a:t>
                      </a:r>
                      <a:r>
                        <a:rPr lang="en-US" sz="900" dirty="0">
                          <a:effectLst/>
                          <a:latin typeface="Times New Roman"/>
                          <a:cs typeface="Times New Roman"/>
                        </a:rPr>
                        <a:t> </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435">
                <a:tc>
                  <a:txBody>
                    <a:bodyPr/>
                    <a:lstStyle/>
                    <a:p>
                      <a:pPr algn="l">
                        <a:spcAft>
                          <a:spcPts val="0"/>
                        </a:spcAft>
                      </a:pPr>
                      <a:r>
                        <a:rPr lang="en-US" sz="900">
                          <a:effectLst/>
                          <a:latin typeface="Times New Roman"/>
                          <a:cs typeface="Times New Roman"/>
                        </a:rPr>
                        <a:t>I6XH73</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gadB</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gadB</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gadB</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gadB: DB03553</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gadB</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48588">
                <a:tc>
                  <a:txBody>
                    <a:bodyPr/>
                    <a:lstStyle/>
                    <a:p>
                      <a:pPr algn="l">
                        <a:spcAft>
                          <a:spcPts val="0"/>
                        </a:spcAft>
                      </a:pPr>
                      <a:r>
                        <a:rPr lang="en-US" sz="900" dirty="0">
                          <a:effectLst/>
                          <a:latin typeface="Times New Roman"/>
                          <a:cs typeface="Times New Roman"/>
                        </a:rPr>
                        <a:t>O32984</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rplB, rplC, rplD, rplF, rplN, rplP, rplV, rplW, rpmC, rpsC, rpsS</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rplB, rplC, rplD, rplF, rplN, rplP, rplW, rpmC, rpsC, rpsS</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rplB</a:t>
                      </a:r>
                      <a:r>
                        <a:rPr lang="en-US" sz="900" dirty="0">
                          <a:effectLst/>
                          <a:latin typeface="Times New Roman"/>
                          <a:cs typeface="Times New Roman"/>
                        </a:rPr>
                        <a:t>, </a:t>
                      </a:r>
                      <a:r>
                        <a:rPr lang="en-US" sz="900" dirty="0" err="1">
                          <a:effectLst/>
                          <a:latin typeface="Times New Roman"/>
                          <a:cs typeface="Times New Roman"/>
                        </a:rPr>
                        <a:t>rplC</a:t>
                      </a:r>
                      <a:r>
                        <a:rPr lang="en-US" sz="900" dirty="0">
                          <a:effectLst/>
                          <a:latin typeface="Times New Roman"/>
                          <a:cs typeface="Times New Roman"/>
                        </a:rPr>
                        <a:t>, </a:t>
                      </a:r>
                      <a:r>
                        <a:rPr lang="en-US" sz="900" dirty="0" err="1">
                          <a:effectLst/>
                          <a:latin typeface="Times New Roman"/>
                          <a:cs typeface="Times New Roman"/>
                        </a:rPr>
                        <a:t>rplD</a:t>
                      </a:r>
                      <a:r>
                        <a:rPr lang="en-US" sz="900" dirty="0">
                          <a:effectLst/>
                          <a:latin typeface="Times New Roman"/>
                          <a:cs typeface="Times New Roman"/>
                        </a:rPr>
                        <a:t>, </a:t>
                      </a:r>
                      <a:r>
                        <a:rPr lang="en-US" sz="900" dirty="0" err="1">
                          <a:effectLst/>
                          <a:latin typeface="Times New Roman"/>
                          <a:cs typeface="Times New Roman"/>
                        </a:rPr>
                        <a:t>rplF</a:t>
                      </a:r>
                      <a:r>
                        <a:rPr lang="en-US" sz="900" dirty="0">
                          <a:effectLst/>
                          <a:latin typeface="Times New Roman"/>
                          <a:cs typeface="Times New Roman"/>
                        </a:rPr>
                        <a:t>, </a:t>
                      </a:r>
                      <a:r>
                        <a:rPr lang="en-US" sz="900" dirty="0" err="1">
                          <a:effectLst/>
                          <a:latin typeface="Times New Roman"/>
                          <a:cs typeface="Times New Roman"/>
                        </a:rPr>
                        <a:t>rplN</a:t>
                      </a:r>
                      <a:r>
                        <a:rPr lang="en-US" sz="900" dirty="0">
                          <a:effectLst/>
                          <a:latin typeface="Times New Roman"/>
                          <a:cs typeface="Times New Roman"/>
                        </a:rPr>
                        <a:t>, </a:t>
                      </a:r>
                      <a:r>
                        <a:rPr lang="en-US" sz="900" dirty="0" err="1">
                          <a:effectLst/>
                          <a:latin typeface="Times New Roman"/>
                          <a:cs typeface="Times New Roman"/>
                        </a:rPr>
                        <a:t>rplP</a:t>
                      </a:r>
                      <a:r>
                        <a:rPr lang="en-US" sz="900" dirty="0">
                          <a:effectLst/>
                          <a:latin typeface="Times New Roman"/>
                          <a:cs typeface="Times New Roman"/>
                        </a:rPr>
                        <a:t>, </a:t>
                      </a:r>
                      <a:r>
                        <a:rPr lang="en-US" sz="900" dirty="0" err="1">
                          <a:effectLst/>
                          <a:latin typeface="Times New Roman"/>
                          <a:cs typeface="Times New Roman"/>
                        </a:rPr>
                        <a:t>rplW</a:t>
                      </a:r>
                      <a:r>
                        <a:rPr lang="en-US" sz="900" dirty="0">
                          <a:effectLst/>
                          <a:latin typeface="Times New Roman"/>
                          <a:cs typeface="Times New Roman"/>
                        </a:rPr>
                        <a:t>, </a:t>
                      </a:r>
                      <a:r>
                        <a:rPr lang="en-US" sz="900" dirty="0" err="1">
                          <a:effectLst/>
                          <a:latin typeface="Times New Roman"/>
                          <a:cs typeface="Times New Roman"/>
                        </a:rPr>
                        <a:t>rplV</a:t>
                      </a:r>
                      <a:r>
                        <a:rPr lang="en-US" sz="900" dirty="0">
                          <a:effectLst/>
                          <a:latin typeface="Times New Roman"/>
                          <a:cs typeface="Times New Roman"/>
                        </a:rPr>
                        <a:t> </a:t>
                      </a:r>
                      <a:r>
                        <a:rPr lang="en-US" sz="900" dirty="0" err="1">
                          <a:effectLst/>
                          <a:latin typeface="Times New Roman"/>
                          <a:cs typeface="Times New Roman"/>
                        </a:rPr>
                        <a:t>rpmC</a:t>
                      </a:r>
                      <a:r>
                        <a:rPr lang="en-US" sz="900" dirty="0">
                          <a:effectLst/>
                          <a:latin typeface="Times New Roman"/>
                          <a:cs typeface="Times New Roman"/>
                        </a:rPr>
                        <a:t>, </a:t>
                      </a:r>
                      <a:r>
                        <a:rPr lang="en-US" sz="900" dirty="0" err="1">
                          <a:effectLst/>
                          <a:latin typeface="Times New Roman"/>
                          <a:cs typeface="Times New Roman"/>
                        </a:rPr>
                        <a:t>rpsC</a:t>
                      </a:r>
                      <a:r>
                        <a:rPr lang="en-US" sz="900" dirty="0">
                          <a:effectLst/>
                          <a:latin typeface="Times New Roman"/>
                          <a:cs typeface="Times New Roman"/>
                        </a:rPr>
                        <a:t>, </a:t>
                      </a:r>
                      <a:r>
                        <a:rPr lang="en-US" sz="900" dirty="0" err="1">
                          <a:effectLst/>
                          <a:latin typeface="Times New Roman"/>
                          <a:cs typeface="Times New Roman"/>
                        </a:rPr>
                        <a:t>rpsS</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rpsC</a:t>
                      </a:r>
                      <a:r>
                        <a:rPr lang="en-US" sz="900" dirty="0" smtClean="0">
                          <a:effectLst/>
                          <a:latin typeface="Times New Roman"/>
                          <a:cs typeface="Times New Roman"/>
                        </a:rPr>
                        <a:t>,</a:t>
                      </a:r>
                    </a:p>
                    <a:p>
                      <a:pPr algn="l">
                        <a:spcAft>
                          <a:spcPts val="0"/>
                        </a:spcAft>
                      </a:pPr>
                      <a:r>
                        <a:rPr lang="en-US" sz="900" dirty="0" err="1" smtClean="0">
                          <a:effectLst/>
                          <a:latin typeface="Times New Roman"/>
                          <a:cs typeface="Times New Roman"/>
                        </a:rPr>
                        <a:t>rpsS</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rpsC</a:t>
                      </a:r>
                      <a:r>
                        <a:rPr lang="en-US" sz="900" dirty="0">
                          <a:effectLst/>
                          <a:latin typeface="Times New Roman"/>
                          <a:cs typeface="Times New Roman"/>
                        </a:rPr>
                        <a:t>: DB00759; DB09093</a:t>
                      </a:r>
                    </a:p>
                    <a:p>
                      <a:pPr algn="l">
                        <a:spcAft>
                          <a:spcPts val="0"/>
                        </a:spcAft>
                      </a:pPr>
                      <a:r>
                        <a:rPr lang="en-US" sz="900" dirty="0" err="1">
                          <a:effectLst/>
                          <a:latin typeface="Times New Roman"/>
                          <a:cs typeface="Times New Roman"/>
                        </a:rPr>
                        <a:t>rpsS</a:t>
                      </a:r>
                      <a:r>
                        <a:rPr lang="en-US" sz="900" dirty="0">
                          <a:effectLst/>
                          <a:latin typeface="Times New Roman"/>
                          <a:cs typeface="Times New Roman"/>
                        </a:rPr>
                        <a:t>: DB08185; DB00560; DB00759; DB09093</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DB08185 (2-Methylthio-N6-Isopentenyl-Adenosine-5'-Monophosphate),  DB00759 (Tetracycline)</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rplB</a:t>
                      </a:r>
                      <a:r>
                        <a:rPr lang="en-US" sz="900" dirty="0">
                          <a:effectLst/>
                          <a:latin typeface="Times New Roman"/>
                          <a:cs typeface="Times New Roman"/>
                        </a:rPr>
                        <a:t>, </a:t>
                      </a:r>
                      <a:r>
                        <a:rPr lang="en-US" sz="900" dirty="0" err="1">
                          <a:effectLst/>
                          <a:latin typeface="Times New Roman"/>
                          <a:cs typeface="Times New Roman"/>
                        </a:rPr>
                        <a:t>rplC</a:t>
                      </a:r>
                      <a:r>
                        <a:rPr lang="en-US" sz="900" dirty="0">
                          <a:effectLst/>
                          <a:latin typeface="Times New Roman"/>
                          <a:cs typeface="Times New Roman"/>
                        </a:rPr>
                        <a:t>, </a:t>
                      </a:r>
                      <a:r>
                        <a:rPr lang="en-US" sz="900" dirty="0" err="1">
                          <a:effectLst/>
                          <a:latin typeface="Times New Roman"/>
                          <a:cs typeface="Times New Roman"/>
                        </a:rPr>
                        <a:t>rplD</a:t>
                      </a:r>
                      <a:r>
                        <a:rPr lang="en-US" sz="900" dirty="0">
                          <a:effectLst/>
                          <a:latin typeface="Times New Roman"/>
                          <a:cs typeface="Times New Roman"/>
                        </a:rPr>
                        <a:t>, </a:t>
                      </a:r>
                      <a:r>
                        <a:rPr lang="en-US" sz="900" dirty="0" err="1">
                          <a:effectLst/>
                          <a:latin typeface="Times New Roman"/>
                          <a:cs typeface="Times New Roman"/>
                        </a:rPr>
                        <a:t>rplF</a:t>
                      </a:r>
                      <a:r>
                        <a:rPr lang="en-US" sz="900" dirty="0">
                          <a:effectLst/>
                          <a:latin typeface="Times New Roman"/>
                          <a:cs typeface="Times New Roman"/>
                        </a:rPr>
                        <a:t>, </a:t>
                      </a:r>
                      <a:r>
                        <a:rPr lang="en-US" sz="900" dirty="0" err="1">
                          <a:effectLst/>
                          <a:latin typeface="Times New Roman"/>
                          <a:cs typeface="Times New Roman"/>
                        </a:rPr>
                        <a:t>rplN</a:t>
                      </a:r>
                      <a:r>
                        <a:rPr lang="en-US" sz="900" dirty="0">
                          <a:effectLst/>
                          <a:latin typeface="Times New Roman"/>
                          <a:cs typeface="Times New Roman"/>
                        </a:rPr>
                        <a:t>, </a:t>
                      </a:r>
                      <a:r>
                        <a:rPr lang="en-US" sz="900" dirty="0" err="1">
                          <a:effectLst/>
                          <a:latin typeface="Times New Roman"/>
                          <a:cs typeface="Times New Roman"/>
                        </a:rPr>
                        <a:t>rplP</a:t>
                      </a:r>
                      <a:r>
                        <a:rPr lang="en-US" sz="900" dirty="0">
                          <a:effectLst/>
                          <a:latin typeface="Times New Roman"/>
                          <a:cs typeface="Times New Roman"/>
                        </a:rPr>
                        <a:t>, </a:t>
                      </a:r>
                      <a:r>
                        <a:rPr lang="en-US" sz="900" dirty="0" err="1">
                          <a:effectLst/>
                          <a:latin typeface="Times New Roman"/>
                          <a:cs typeface="Times New Roman"/>
                        </a:rPr>
                        <a:t>rplW</a:t>
                      </a:r>
                      <a:r>
                        <a:rPr lang="en-US" sz="900" dirty="0">
                          <a:effectLst/>
                          <a:latin typeface="Times New Roman"/>
                          <a:cs typeface="Times New Roman"/>
                        </a:rPr>
                        <a:t>, </a:t>
                      </a:r>
                      <a:r>
                        <a:rPr lang="en-US" sz="900" dirty="0" err="1">
                          <a:effectLst/>
                          <a:latin typeface="Times New Roman"/>
                          <a:cs typeface="Times New Roman"/>
                        </a:rPr>
                        <a:t>rpmC</a:t>
                      </a:r>
                      <a:r>
                        <a:rPr lang="en-US" sz="900" dirty="0">
                          <a:effectLst/>
                          <a:latin typeface="Times New Roman"/>
                          <a:cs typeface="Times New Roman"/>
                        </a:rPr>
                        <a:t>, </a:t>
                      </a:r>
                      <a:r>
                        <a:rPr lang="en-US" sz="900" dirty="0" err="1">
                          <a:effectLst/>
                          <a:latin typeface="Times New Roman"/>
                          <a:cs typeface="Times New Roman"/>
                        </a:rPr>
                        <a:t>rpsC</a:t>
                      </a:r>
                      <a:r>
                        <a:rPr lang="en-US" sz="900" dirty="0">
                          <a:effectLst/>
                          <a:latin typeface="Times New Roman"/>
                          <a:cs typeface="Times New Roman"/>
                        </a:rPr>
                        <a:t>, </a:t>
                      </a:r>
                      <a:r>
                        <a:rPr lang="en-US" sz="900" dirty="0" err="1">
                          <a:effectLst/>
                          <a:latin typeface="Times New Roman"/>
                          <a:cs typeface="Times New Roman"/>
                        </a:rPr>
                        <a:t>rpsS</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9153">
                <a:tc>
                  <a:txBody>
                    <a:bodyPr/>
                    <a:lstStyle/>
                    <a:p>
                      <a:pPr algn="l">
                        <a:spcAft>
                          <a:spcPts val="0"/>
                        </a:spcAft>
                      </a:pPr>
                      <a:r>
                        <a:rPr lang="en-US" sz="900" dirty="0">
                          <a:effectLst/>
                          <a:latin typeface="Times New Roman"/>
                          <a:cs typeface="Times New Roman"/>
                        </a:rPr>
                        <a:t>P09239</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mle03018: groEL; mle05152:groEL; mle00970:pheT</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groL2, pheT</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groL2, pheT</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smtClean="0">
                          <a:effectLst/>
                          <a:latin typeface="Times New Roman"/>
                          <a:ea typeface="ＭＳ 明朝"/>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groL2, pheT</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77709">
                <a:tc>
                  <a:txBody>
                    <a:bodyPr/>
                    <a:lstStyle/>
                    <a:p>
                      <a:pPr algn="l">
                        <a:spcAft>
                          <a:spcPts val="0"/>
                        </a:spcAft>
                      </a:pPr>
                      <a:r>
                        <a:rPr lang="en-US" sz="900" dirty="0">
                          <a:effectLst/>
                          <a:latin typeface="Times New Roman"/>
                          <a:cs typeface="Times New Roman"/>
                        </a:rPr>
                        <a:t>P46861</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mle00970: gltX,metG,leuS,ileS,lysS,argS,proS,pheT; mle00860:gltX; mle00410:panC </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gltX, metG, leuS, ileS, lysS, argS, </a:t>
                      </a:r>
                      <a:r>
                        <a:rPr lang="en-US" sz="900" dirty="0" err="1">
                          <a:effectLst/>
                          <a:latin typeface="Times New Roman"/>
                          <a:cs typeface="Times New Roman"/>
                        </a:rPr>
                        <a:t>pheT</a:t>
                      </a:r>
                      <a:r>
                        <a:rPr lang="en-US" sz="900" dirty="0">
                          <a:effectLst/>
                          <a:latin typeface="Times New Roman"/>
                          <a:cs typeface="Times New Roman"/>
                        </a:rPr>
                        <a:t>, panC</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gltX, metG, leuS, ileS, lysS, argS, pheT, panC</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panC</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panC: DB01930; DB02596; DB02694; DB03107</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DB01930 ((1S)-2-{[{[(2S)-2,3-Dihydroxypropyl]Oxy}(Hydroxy)Phosphoryl]Oxy}-1-[(Pentanoyloxy)Methyl]Ethyl Octanoate)</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gltX, metG, leuS, ileS, lysS, argS, pheT, panC</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59435">
                <a:tc>
                  <a:txBody>
                    <a:bodyPr/>
                    <a:lstStyle/>
                    <a:p>
                      <a:pPr algn="l">
                        <a:spcAft>
                          <a:spcPts val="0"/>
                        </a:spcAft>
                      </a:pPr>
                      <a:r>
                        <a:rPr lang="en-US" sz="900" dirty="0">
                          <a:effectLst/>
                          <a:latin typeface="Times New Roman"/>
                          <a:cs typeface="Times New Roman"/>
                        </a:rPr>
                        <a:t>P9WN15</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Mtu00500: </a:t>
                      </a:r>
                      <a:r>
                        <a:rPr lang="en-US" sz="900" dirty="0" err="1">
                          <a:effectLst/>
                          <a:latin typeface="Times New Roman"/>
                          <a:cs typeface="Times New Roman"/>
                        </a:rPr>
                        <a:t>glgB</a:t>
                      </a:r>
                      <a:r>
                        <a:rPr lang="en-US" sz="900" dirty="0">
                          <a:effectLst/>
                          <a:latin typeface="Times New Roman"/>
                          <a:cs typeface="Times New Roman"/>
                        </a:rPr>
                        <a:t>; mtu00052: </a:t>
                      </a:r>
                      <a:r>
                        <a:rPr lang="en-US" sz="900" dirty="0" err="1">
                          <a:effectLst/>
                          <a:latin typeface="Times New Roman"/>
                          <a:cs typeface="Times New Roman"/>
                        </a:rPr>
                        <a:t>aglA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glgB</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glgB</a:t>
                      </a:r>
                      <a:r>
                        <a:rPr lang="en-US" sz="900" dirty="0">
                          <a:effectLst/>
                          <a:latin typeface="Times New Roman"/>
                          <a:cs typeface="Times New Roman"/>
                        </a:rPr>
                        <a:t>, </a:t>
                      </a:r>
                      <a:r>
                        <a:rPr lang="en-US" sz="900" dirty="0" err="1">
                          <a:effectLst/>
                          <a:latin typeface="Times New Roman"/>
                          <a:cs typeface="Times New Roman"/>
                        </a:rPr>
                        <a:t>aglA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NA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latin typeface="Times New Roman"/>
                          <a:cs typeface="Times New Roman"/>
                        </a:rPr>
                        <a:t>--</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err="1">
                          <a:effectLst/>
                          <a:latin typeface="Times New Roman"/>
                          <a:cs typeface="Times New Roman"/>
                        </a:rPr>
                        <a:t>glgB</a:t>
                      </a:r>
                      <a:r>
                        <a:rPr lang="en-US" sz="900" dirty="0">
                          <a:effectLst/>
                          <a:latin typeface="Times New Roman"/>
                          <a:cs typeface="Times New Roman"/>
                        </a:rPr>
                        <a:t>, </a:t>
                      </a:r>
                      <a:r>
                        <a:rPr lang="en-US" sz="900" dirty="0" err="1">
                          <a:effectLst/>
                          <a:latin typeface="Times New Roman"/>
                          <a:cs typeface="Times New Roman"/>
                        </a:rPr>
                        <a:t>aglA</a:t>
                      </a:r>
                      <a:endParaRPr lang="en-US" sz="900" dirty="0">
                        <a:effectLst/>
                        <a:latin typeface="Times New Roman"/>
                        <a:ea typeface="ＭＳ 明朝"/>
                        <a:cs typeface="Times New Roman"/>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975988" y="5796818"/>
            <a:ext cx="184630" cy="369316"/>
          </a:xfrm>
          <a:prstGeom prst="rect">
            <a:avLst/>
          </a:prstGeom>
          <a:noFill/>
        </p:spPr>
        <p:txBody>
          <a:bodyPr wrap="none" lIns="91422" tIns="45712" rIns="91422" bIns="45712" rtlCol="0">
            <a:spAutoFit/>
          </a:bodyPr>
          <a:lstStyle/>
          <a:p>
            <a:endParaRPr lang="en-US" dirty="0"/>
          </a:p>
        </p:txBody>
      </p:sp>
      <p:sp>
        <p:nvSpPr>
          <p:cNvPr id="9" name="Rectangle 8"/>
          <p:cNvSpPr/>
          <p:nvPr/>
        </p:nvSpPr>
        <p:spPr>
          <a:xfrm>
            <a:off x="1067910" y="1312936"/>
            <a:ext cx="828121" cy="307777"/>
          </a:xfrm>
          <a:prstGeom prst="rect">
            <a:avLst/>
          </a:prstGeom>
          <a:solidFill>
            <a:schemeClr val="accent6">
              <a:lumMod val="20000"/>
              <a:lumOff val="80000"/>
            </a:schemeClr>
          </a:solidFill>
          <a:ln>
            <a:solidFill>
              <a:srgbClr val="000000"/>
            </a:solidFill>
          </a:ln>
        </p:spPr>
        <p:txBody>
          <a:bodyPr wrap="none">
            <a:spAutoFit/>
          </a:bodyPr>
          <a:lstStyle/>
          <a:p>
            <a:pPr algn="ctr"/>
            <a:r>
              <a:rPr lang="en-IN" sz="1400" b="1" dirty="0">
                <a:solidFill>
                  <a:srgbClr val="FF0000"/>
                </a:solidFill>
                <a:latin typeface="Times New Roman"/>
                <a:cs typeface="Times New Roman"/>
              </a:rPr>
              <a:t>STEP</a:t>
            </a:r>
            <a:r>
              <a:rPr lang="en-IN" sz="1400" b="1" dirty="0" smtClean="0">
                <a:solidFill>
                  <a:srgbClr val="FF0000"/>
                </a:solidFill>
                <a:latin typeface="Times New Roman"/>
                <a:cs typeface="Times New Roman"/>
              </a:rPr>
              <a:t>: 5 </a:t>
            </a:r>
            <a:endParaRPr lang="en-IN" sz="1400" b="1" dirty="0">
              <a:solidFill>
                <a:srgbClr val="FF0000"/>
              </a:solidFill>
              <a:latin typeface="Times New Roman"/>
              <a:cs typeface="Times New Roman"/>
            </a:endParaRPr>
          </a:p>
        </p:txBody>
      </p:sp>
      <p:sp>
        <p:nvSpPr>
          <p:cNvPr id="10" name="Rectangle 9"/>
          <p:cNvSpPr/>
          <p:nvPr/>
        </p:nvSpPr>
        <p:spPr>
          <a:xfrm>
            <a:off x="2280758" y="1336452"/>
            <a:ext cx="1799574" cy="307777"/>
          </a:xfrm>
          <a:prstGeom prst="rect">
            <a:avLst/>
          </a:prstGeom>
          <a:solidFill>
            <a:schemeClr val="accent5">
              <a:lumMod val="20000"/>
              <a:lumOff val="80000"/>
            </a:schemeClr>
          </a:solidFill>
          <a:ln>
            <a:solidFill>
              <a:srgbClr val="000000"/>
            </a:solidFill>
          </a:ln>
        </p:spPr>
        <p:txBody>
          <a:bodyPr wrap="square">
            <a:spAutoFit/>
          </a:bodyPr>
          <a:lstStyle/>
          <a:p>
            <a:pPr algn="ctr"/>
            <a:r>
              <a:rPr lang="en-IN" sz="1400" b="1" dirty="0" smtClean="0">
                <a:solidFill>
                  <a:srgbClr val="FF0000"/>
                </a:solidFill>
                <a:latin typeface="Times New Roman"/>
                <a:cs typeface="Times New Roman"/>
              </a:rPr>
              <a:t>STEP</a:t>
            </a:r>
            <a:r>
              <a:rPr lang="en-IN" sz="1400" b="1" dirty="0">
                <a:solidFill>
                  <a:srgbClr val="FF0000"/>
                </a:solidFill>
                <a:latin typeface="Times New Roman"/>
                <a:cs typeface="Times New Roman"/>
              </a:rPr>
              <a:t>: 6</a:t>
            </a:r>
            <a:r>
              <a:rPr lang="en-IN" sz="1400" b="1" dirty="0" smtClean="0">
                <a:solidFill>
                  <a:srgbClr val="FF0000"/>
                </a:solidFill>
                <a:latin typeface="Times New Roman"/>
                <a:cs typeface="Times New Roman"/>
              </a:rPr>
              <a:t> (a) &amp; (b)</a:t>
            </a:r>
            <a:endParaRPr lang="en-IN" sz="1400" b="1" dirty="0">
              <a:solidFill>
                <a:srgbClr val="FF0000"/>
              </a:solidFill>
              <a:latin typeface="Times New Roman"/>
              <a:cs typeface="Times New Roman"/>
            </a:endParaRPr>
          </a:p>
        </p:txBody>
      </p:sp>
      <p:sp>
        <p:nvSpPr>
          <p:cNvPr id="12" name="Rectangle 11"/>
          <p:cNvSpPr/>
          <p:nvPr/>
        </p:nvSpPr>
        <p:spPr>
          <a:xfrm>
            <a:off x="4544354" y="1359311"/>
            <a:ext cx="2875499" cy="307777"/>
          </a:xfrm>
          <a:prstGeom prst="rect">
            <a:avLst/>
          </a:prstGeom>
          <a:solidFill>
            <a:schemeClr val="accent2">
              <a:lumMod val="20000"/>
              <a:lumOff val="80000"/>
            </a:schemeClr>
          </a:solidFill>
          <a:ln>
            <a:solidFill>
              <a:srgbClr val="000000"/>
            </a:solidFill>
          </a:ln>
        </p:spPr>
        <p:txBody>
          <a:bodyPr wrap="square">
            <a:spAutoFit/>
          </a:bodyPr>
          <a:lstStyle/>
          <a:p>
            <a:pPr algn="ctr"/>
            <a:r>
              <a:rPr lang="en-IN" sz="1400" b="1" dirty="0">
                <a:solidFill>
                  <a:srgbClr val="FF0000"/>
                </a:solidFill>
                <a:latin typeface="Times New Roman"/>
                <a:cs typeface="Times New Roman"/>
              </a:rPr>
              <a:t>STEP: </a:t>
            </a:r>
            <a:r>
              <a:rPr lang="en-IN" sz="1400" b="1" dirty="0" smtClean="0">
                <a:solidFill>
                  <a:srgbClr val="FF0000"/>
                </a:solidFill>
                <a:latin typeface="Times New Roman"/>
                <a:cs typeface="Times New Roman"/>
              </a:rPr>
              <a:t>7 (a) &amp; (b)</a:t>
            </a:r>
            <a:endParaRPr lang="en-IN" sz="1400" b="1" dirty="0">
              <a:solidFill>
                <a:srgbClr val="FF0000"/>
              </a:solidFill>
              <a:latin typeface="Times New Roman"/>
              <a:cs typeface="Times New Roman"/>
            </a:endParaRPr>
          </a:p>
        </p:txBody>
      </p:sp>
      <p:graphicFrame>
        <p:nvGraphicFramePr>
          <p:cNvPr id="14" name="Diagram 13"/>
          <p:cNvGraphicFramePr/>
          <p:nvPr>
            <p:extLst>
              <p:ext uri="{D42A27DB-BD31-4B8C-83A1-F6EECF244321}">
                <p14:modId xmlns:p14="http://schemas.microsoft.com/office/powerpoint/2010/main" val="1183559288"/>
              </p:ext>
            </p:extLst>
          </p:nvPr>
        </p:nvGraphicFramePr>
        <p:xfrm>
          <a:off x="164625" y="105825"/>
          <a:ext cx="8725089" cy="96417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5" name="Rectangle 14"/>
          <p:cNvSpPr/>
          <p:nvPr/>
        </p:nvSpPr>
        <p:spPr>
          <a:xfrm>
            <a:off x="7920487" y="1336452"/>
            <a:ext cx="828121" cy="307777"/>
          </a:xfrm>
          <a:prstGeom prst="rect">
            <a:avLst/>
          </a:prstGeom>
          <a:solidFill>
            <a:schemeClr val="accent4">
              <a:lumMod val="40000"/>
              <a:lumOff val="60000"/>
            </a:schemeClr>
          </a:solidFill>
          <a:ln>
            <a:solidFill>
              <a:srgbClr val="000000"/>
            </a:solidFill>
          </a:ln>
        </p:spPr>
        <p:txBody>
          <a:bodyPr wrap="none">
            <a:spAutoFit/>
          </a:bodyPr>
          <a:lstStyle/>
          <a:p>
            <a:pPr algn="ctr"/>
            <a:r>
              <a:rPr lang="en-IN" sz="1400" b="1" dirty="0">
                <a:solidFill>
                  <a:srgbClr val="FF0000"/>
                </a:solidFill>
                <a:latin typeface="Times New Roman"/>
                <a:cs typeface="Times New Roman"/>
              </a:rPr>
              <a:t>STEP</a:t>
            </a:r>
            <a:r>
              <a:rPr lang="en-IN" sz="1400" b="1" dirty="0" smtClean="0">
                <a:solidFill>
                  <a:srgbClr val="FF0000"/>
                </a:solidFill>
                <a:latin typeface="Times New Roman"/>
                <a:cs typeface="Times New Roman"/>
              </a:rPr>
              <a:t>: 9 </a:t>
            </a:r>
            <a:endParaRPr lang="en-IN" sz="1400" b="1" dirty="0">
              <a:solidFill>
                <a:srgbClr val="FF0000"/>
              </a:solidFill>
              <a:latin typeface="Times New Roman"/>
              <a:cs typeface="Times New Roman"/>
            </a:endParaRPr>
          </a:p>
        </p:txBody>
      </p:sp>
      <p:cxnSp>
        <p:nvCxnSpPr>
          <p:cNvPr id="17" name="Straight Arrow Connector 16"/>
          <p:cNvCxnSpPr/>
          <p:nvPr/>
        </p:nvCxnSpPr>
        <p:spPr>
          <a:xfrm>
            <a:off x="2010769" y="1469781"/>
            <a:ext cx="17638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4232733" y="1469781"/>
            <a:ext cx="17638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cxnSp>
        <p:nvCxnSpPr>
          <p:cNvPr id="19" name="Straight Arrow Connector 18"/>
          <p:cNvCxnSpPr/>
          <p:nvPr/>
        </p:nvCxnSpPr>
        <p:spPr>
          <a:xfrm>
            <a:off x="7607531" y="1469781"/>
            <a:ext cx="176383" cy="0"/>
          </a:xfrm>
          <a:prstGeom prst="straightConnector1">
            <a:avLst/>
          </a:prstGeom>
          <a:ln>
            <a:solidFill>
              <a:srgbClr val="000000"/>
            </a:solidFill>
            <a:tailEnd type="arrow"/>
          </a:ln>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2408018" y="6224551"/>
            <a:ext cx="4651409" cy="415498"/>
          </a:xfrm>
          <a:prstGeom prst="rect">
            <a:avLst/>
          </a:prstGeom>
        </p:spPr>
        <p:txBody>
          <a:bodyPr wrap="none">
            <a:spAutoFit/>
          </a:bodyPr>
          <a:lstStyle/>
          <a:p>
            <a:pPr algn="just">
              <a:lnSpc>
                <a:spcPct val="120000"/>
              </a:lnSpc>
            </a:pPr>
            <a:r>
              <a:rPr lang="en-US" b="1" i="1" dirty="0">
                <a:latin typeface="Times New Roman"/>
                <a:cs typeface="Times New Roman"/>
              </a:rPr>
              <a:t>Table </a:t>
            </a:r>
            <a:r>
              <a:rPr lang="en-US" b="1" i="1" dirty="0" smtClean="0">
                <a:latin typeface="Times New Roman"/>
                <a:cs typeface="Times New Roman"/>
              </a:rPr>
              <a:t>1</a:t>
            </a:r>
            <a:r>
              <a:rPr lang="en-US" i="1" dirty="0" smtClean="0">
                <a:latin typeface="Times New Roman"/>
                <a:cs typeface="Times New Roman"/>
              </a:rPr>
              <a:t>. </a:t>
            </a:r>
            <a:r>
              <a:rPr lang="en-US" b="1" i="1" dirty="0">
                <a:latin typeface="Times New Roman"/>
                <a:cs typeface="Times New Roman"/>
              </a:rPr>
              <a:t>Drug </a:t>
            </a:r>
            <a:r>
              <a:rPr lang="en-US" b="1" i="1" dirty="0" smtClean="0">
                <a:latin typeface="Times New Roman"/>
                <a:cs typeface="Times New Roman"/>
              </a:rPr>
              <a:t>target identification summary</a:t>
            </a:r>
            <a:r>
              <a:rPr lang="en-US" i="1" dirty="0" smtClean="0">
                <a:latin typeface="Times New Roman"/>
                <a:cs typeface="Times New Roman"/>
              </a:rPr>
              <a:t>. </a:t>
            </a:r>
            <a:endParaRPr lang="en-US" b="1" i="1" dirty="0">
              <a:latin typeface="Times New Roman"/>
              <a:cs typeface="Times New Roman"/>
            </a:endParaRPr>
          </a:p>
        </p:txBody>
      </p:sp>
    </p:spTree>
    <p:extLst>
      <p:ext uri="{BB962C8B-B14F-4D97-AF65-F5344CB8AC3E}">
        <p14:creationId xmlns:p14="http://schemas.microsoft.com/office/powerpoint/2010/main" val="696287003"/>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accent3">
              <a:lumMod val="20000"/>
              <a:lumOff val="80000"/>
            </a:schemeClr>
          </a:solidFill>
          <a:ln>
            <a:solidFill>
              <a:schemeClr val="tx1"/>
            </a:solidFill>
            <a:prstDash val="sysDot"/>
          </a:ln>
        </p:spPr>
        <p:txBody>
          <a:bodyPr>
            <a:normAutofit/>
          </a:bodyPr>
          <a:lstStyle/>
          <a:p>
            <a:r>
              <a:rPr lang="en-IN" sz="3000" b="1" i="1" dirty="0" smtClean="0">
                <a:solidFill>
                  <a:schemeClr val="accent6">
                    <a:lumMod val="75000"/>
                  </a:schemeClr>
                </a:solidFill>
                <a:latin typeface="Times New Roman" pitchFamily="18" charset="0"/>
                <a:cs typeface="Times New Roman" pitchFamily="18" charset="0"/>
              </a:rPr>
              <a:t>Probable drug candidates</a:t>
            </a:r>
            <a:endParaRPr lang="en-IN" sz="3000" b="1" i="1" dirty="0">
              <a:solidFill>
                <a:schemeClr val="accent6">
                  <a:lumMod val="75000"/>
                </a:schemeClr>
              </a:solidFill>
              <a:latin typeface="Times New Roman" pitchFamily="18" charset="0"/>
              <a:cs typeface="Times New Roman" pitchFamily="18" charset="0"/>
            </a:endParaRPr>
          </a:p>
        </p:txBody>
      </p:sp>
      <p:sp>
        <p:nvSpPr>
          <p:cNvPr id="3" name="Content Placeholder 2"/>
          <p:cNvSpPr>
            <a:spLocks noGrp="1"/>
          </p:cNvSpPr>
          <p:nvPr>
            <p:ph idx="1"/>
          </p:nvPr>
        </p:nvSpPr>
        <p:spPr>
          <a:xfrm>
            <a:off x="457200" y="1600201"/>
            <a:ext cx="8229600" cy="4960256"/>
          </a:xfrm>
          <a:solidFill>
            <a:schemeClr val="accent6">
              <a:lumMod val="20000"/>
              <a:lumOff val="80000"/>
            </a:schemeClr>
          </a:solidFill>
          <a:ln>
            <a:solidFill>
              <a:schemeClr val="tx1"/>
            </a:solidFill>
            <a:prstDash val="sysDot"/>
          </a:ln>
        </p:spPr>
        <p:txBody>
          <a:bodyPr>
            <a:normAutofit/>
          </a:bodyPr>
          <a:lstStyle/>
          <a:p>
            <a:pPr algn="just">
              <a:buNone/>
            </a:pPr>
            <a:r>
              <a:rPr lang="en-IN" sz="1800" b="1" u="sng" dirty="0" smtClean="0">
                <a:solidFill>
                  <a:srgbClr val="00B050"/>
                </a:solidFill>
                <a:latin typeface="Times New Roman" pitchFamily="18" charset="0"/>
                <a:cs typeface="Times New Roman" pitchFamily="18" charset="0"/>
              </a:rPr>
              <a:t>DB01930</a:t>
            </a:r>
          </a:p>
          <a:p>
            <a:pPr algn="just">
              <a:buNone/>
            </a:pPr>
            <a:endParaRPr lang="en-IN" sz="1800" b="1" dirty="0" smtClean="0">
              <a:solidFill>
                <a:srgbClr val="00B050"/>
              </a:solidFill>
              <a:latin typeface="Times New Roman" pitchFamily="18" charset="0"/>
              <a:cs typeface="Times New Roman" pitchFamily="18" charset="0"/>
            </a:endParaRPr>
          </a:p>
          <a:p>
            <a:pPr algn="just">
              <a:buNone/>
            </a:pPr>
            <a:r>
              <a:rPr lang="en-IN" sz="1600" b="1" dirty="0" smtClean="0">
                <a:latin typeface="Times New Roman" pitchFamily="18" charset="0"/>
                <a:cs typeface="Times New Roman" pitchFamily="18" charset="0"/>
              </a:rPr>
              <a:t>Target</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Pantothenate</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synthetase</a:t>
            </a:r>
            <a:r>
              <a:rPr lang="en-IN" sz="1600" dirty="0" smtClean="0">
                <a:latin typeface="Times New Roman" pitchFamily="18" charset="0"/>
                <a:cs typeface="Times New Roman" pitchFamily="18" charset="0"/>
              </a:rPr>
              <a:t> - </a:t>
            </a:r>
            <a:r>
              <a:rPr lang="en-IN" sz="1600" dirty="0" err="1" smtClean="0">
                <a:latin typeface="Times New Roman" pitchFamily="18" charset="0"/>
                <a:cs typeface="Times New Roman" pitchFamily="18" charset="0"/>
              </a:rPr>
              <a:t>pantothenate</a:t>
            </a:r>
            <a:r>
              <a:rPr lang="en-IN" sz="1600" dirty="0" smtClean="0">
                <a:latin typeface="Times New Roman" pitchFamily="18" charset="0"/>
                <a:cs typeface="Times New Roman" pitchFamily="18" charset="0"/>
              </a:rPr>
              <a:t> biosynthesis is essential for </a:t>
            </a:r>
            <a:r>
              <a:rPr lang="en-IN" sz="1600" i="1" dirty="0" err="1" smtClean="0">
                <a:latin typeface="Times New Roman" pitchFamily="18" charset="0"/>
                <a:cs typeface="Times New Roman" pitchFamily="18" charset="0"/>
              </a:rPr>
              <a:t>Mtb</a:t>
            </a:r>
            <a:r>
              <a:rPr lang="en-IN" sz="1600" dirty="0" smtClean="0">
                <a:latin typeface="Times New Roman" pitchFamily="18" charset="0"/>
                <a:cs typeface="Times New Roman" pitchFamily="18" charset="0"/>
              </a:rPr>
              <a:t> virulence.</a:t>
            </a:r>
          </a:p>
          <a:p>
            <a:pPr algn="just">
              <a:buNone/>
            </a:pPr>
            <a:endParaRPr lang="en-IN" sz="1600" b="1" dirty="0" smtClean="0">
              <a:solidFill>
                <a:srgbClr val="00B050"/>
              </a:solidFill>
              <a:latin typeface="Times New Roman" pitchFamily="18" charset="0"/>
              <a:cs typeface="Times New Roman" pitchFamily="18" charset="0"/>
            </a:endParaRPr>
          </a:p>
          <a:p>
            <a:pPr algn="ctr">
              <a:buNone/>
            </a:pPr>
            <a:r>
              <a:rPr lang="en-IN" sz="1600" dirty="0" err="1" smtClean="0">
                <a:latin typeface="Times New Roman" pitchFamily="18" charset="0"/>
                <a:cs typeface="Times New Roman" pitchFamily="18" charset="0"/>
              </a:rPr>
              <a:t>Pantoate</a:t>
            </a:r>
            <a:r>
              <a:rPr lang="en-IN" sz="1600" dirty="0" smtClean="0">
                <a:latin typeface="Times New Roman" pitchFamily="18" charset="0"/>
                <a:cs typeface="Times New Roman" pitchFamily="18" charset="0"/>
              </a:rPr>
              <a:t> + beta-</a:t>
            </a:r>
            <a:r>
              <a:rPr lang="en-IN" sz="1600" dirty="0" err="1" smtClean="0">
                <a:latin typeface="Times New Roman" pitchFamily="18" charset="0"/>
                <a:cs typeface="Times New Roman" pitchFamily="18" charset="0"/>
              </a:rPr>
              <a:t>alanine</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Pantothenate</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Vit</a:t>
            </a:r>
            <a:r>
              <a:rPr lang="en-IN" sz="1600" dirty="0" smtClean="0">
                <a:latin typeface="Times New Roman" pitchFamily="18" charset="0"/>
                <a:cs typeface="Times New Roman" pitchFamily="18" charset="0"/>
              </a:rPr>
              <a:t> B5)</a:t>
            </a:r>
          </a:p>
          <a:p>
            <a:pPr algn="just">
              <a:buNone/>
            </a:pPr>
            <a:endParaRPr lang="en-IN" sz="1600" dirty="0" smtClean="0">
              <a:latin typeface="Times New Roman" pitchFamily="18" charset="0"/>
              <a:cs typeface="Times New Roman" pitchFamily="18" charset="0"/>
            </a:endParaRPr>
          </a:p>
          <a:p>
            <a:pPr algn="just">
              <a:buNone/>
            </a:pPr>
            <a:r>
              <a:rPr lang="en-IN" sz="1800" b="1" u="sng" dirty="0" smtClean="0">
                <a:solidFill>
                  <a:srgbClr val="00B050"/>
                </a:solidFill>
                <a:latin typeface="Times New Roman" pitchFamily="18" charset="0"/>
                <a:cs typeface="Times New Roman" pitchFamily="18" charset="0"/>
              </a:rPr>
              <a:t>DB07349 </a:t>
            </a:r>
          </a:p>
          <a:p>
            <a:pPr algn="just">
              <a:buNone/>
            </a:pPr>
            <a:endParaRPr lang="en-IN" sz="1600" b="1" u="sng" dirty="0" smtClean="0">
              <a:solidFill>
                <a:srgbClr val="00B050"/>
              </a:solidFill>
              <a:latin typeface="Times New Roman" pitchFamily="18" charset="0"/>
              <a:cs typeface="Times New Roman" pitchFamily="18" charset="0"/>
            </a:endParaRPr>
          </a:p>
          <a:p>
            <a:pPr algn="just">
              <a:buNone/>
            </a:pPr>
            <a:r>
              <a:rPr lang="en-IN" sz="1600" b="1" dirty="0" smtClean="0">
                <a:latin typeface="Times New Roman" pitchFamily="18" charset="0"/>
                <a:cs typeface="Times New Roman" pitchFamily="18" charset="0"/>
              </a:rPr>
              <a:t>Target</a:t>
            </a:r>
            <a:r>
              <a:rPr lang="en-IN" sz="1600" dirty="0" smtClean="0">
                <a:latin typeface="Times New Roman" pitchFamily="18" charset="0"/>
                <a:cs typeface="Times New Roman" pitchFamily="18" charset="0"/>
              </a:rPr>
              <a:t> </a:t>
            </a:r>
            <a:r>
              <a:rPr lang="en-IN" sz="1600" dirty="0" err="1" smtClean="0">
                <a:latin typeface="Times New Roman" pitchFamily="18" charset="0"/>
                <a:cs typeface="Times New Roman" pitchFamily="18" charset="0"/>
              </a:rPr>
              <a:t>narH</a:t>
            </a:r>
            <a:r>
              <a:rPr lang="en-IN" sz="1600" dirty="0" smtClean="0">
                <a:latin typeface="Times New Roman" pitchFamily="18" charset="0"/>
                <a:cs typeface="Times New Roman" pitchFamily="18" charset="0"/>
              </a:rPr>
              <a:t> and L-important of </a:t>
            </a:r>
            <a:r>
              <a:rPr lang="en-IN" sz="1600" i="1" dirty="0" err="1" smtClean="0">
                <a:latin typeface="Times New Roman" pitchFamily="18" charset="0"/>
                <a:cs typeface="Times New Roman" pitchFamily="18" charset="0"/>
              </a:rPr>
              <a:t>Mtb</a:t>
            </a:r>
            <a:r>
              <a:rPr lang="en-IN" sz="1600" dirty="0" smtClean="0">
                <a:latin typeface="Times New Roman" pitchFamily="18" charset="0"/>
                <a:cs typeface="Times New Roman" pitchFamily="18" charset="0"/>
              </a:rPr>
              <a:t> survival in hypoxic lung </a:t>
            </a:r>
            <a:r>
              <a:rPr lang="en-IN" sz="1600" dirty="0" err="1" smtClean="0">
                <a:latin typeface="Times New Roman" pitchFamily="18" charset="0"/>
                <a:cs typeface="Times New Roman" pitchFamily="18" charset="0"/>
              </a:rPr>
              <a:t>granuloma</a:t>
            </a:r>
            <a:r>
              <a:rPr lang="en-IN" sz="1600" dirty="0" smtClean="0">
                <a:latin typeface="Times New Roman" pitchFamily="18" charset="0"/>
                <a:cs typeface="Times New Roman" pitchFamily="18" charset="0"/>
              </a:rPr>
              <a:t>.</a:t>
            </a:r>
          </a:p>
          <a:p>
            <a:pPr algn="just">
              <a:buNone/>
            </a:pPr>
            <a:endParaRPr lang="en-IN" sz="1600" dirty="0" smtClean="0">
              <a:latin typeface="Times New Roman" pitchFamily="18" charset="0"/>
              <a:cs typeface="Times New Roman" pitchFamily="18" charset="0"/>
            </a:endParaRPr>
          </a:p>
          <a:p>
            <a:pPr algn="just">
              <a:buNone/>
            </a:pPr>
            <a:r>
              <a:rPr lang="en-IN" sz="1800" b="1" u="sng" dirty="0" smtClean="0">
                <a:solidFill>
                  <a:srgbClr val="00B050"/>
                </a:solidFill>
                <a:latin typeface="Times New Roman" pitchFamily="18" charset="0"/>
                <a:cs typeface="Times New Roman" pitchFamily="18" charset="0"/>
              </a:rPr>
              <a:t>DB00759 &amp; DB08185</a:t>
            </a:r>
          </a:p>
          <a:p>
            <a:pPr algn="just">
              <a:buNone/>
            </a:pPr>
            <a:endParaRPr lang="en-IN" sz="1800" b="1" u="sng" dirty="0" smtClean="0">
              <a:solidFill>
                <a:srgbClr val="00B050"/>
              </a:solidFill>
              <a:latin typeface="Times New Roman" pitchFamily="18" charset="0"/>
              <a:cs typeface="Times New Roman" pitchFamily="18" charset="0"/>
            </a:endParaRPr>
          </a:p>
          <a:p>
            <a:pPr algn="just">
              <a:buNone/>
            </a:pPr>
            <a:r>
              <a:rPr lang="en-IN" sz="1600" b="1" dirty="0" smtClean="0">
                <a:latin typeface="Times New Roman" pitchFamily="18" charset="0"/>
                <a:cs typeface="Times New Roman" pitchFamily="18" charset="0"/>
              </a:rPr>
              <a:t>Target</a:t>
            </a:r>
            <a:r>
              <a:rPr lang="en-IN" sz="1600" dirty="0" smtClean="0">
                <a:latin typeface="Times New Roman" pitchFamily="18" charset="0"/>
                <a:cs typeface="Times New Roman" pitchFamily="18" charset="0"/>
              </a:rPr>
              <a:t>: Ribosomal protein complex-inhibit </a:t>
            </a:r>
            <a:r>
              <a:rPr lang="en-IN" sz="1600" i="1" dirty="0" smtClean="0">
                <a:latin typeface="Times New Roman" pitchFamily="18" charset="0"/>
                <a:cs typeface="Times New Roman" pitchFamily="18" charset="0"/>
              </a:rPr>
              <a:t>Mtb</a:t>
            </a:r>
            <a:r>
              <a:rPr lang="en-IN" sz="1600" dirty="0" smtClean="0">
                <a:latin typeface="Times New Roman" pitchFamily="18" charset="0"/>
                <a:cs typeface="Times New Roman" pitchFamily="18" charset="0"/>
              </a:rPr>
              <a:t> growth by binding with 30S ribosomal submit      and blocking translation.</a:t>
            </a:r>
            <a:endParaRPr lang="en-IN" sz="1600" dirty="0">
              <a:latin typeface="Times New Roman" pitchFamily="18" charset="0"/>
              <a:cs typeface="Times New Roman" pitchFamily="18" charset="0"/>
            </a:endParaRPr>
          </a:p>
        </p:txBody>
      </p:sp>
      <p:cxnSp>
        <p:nvCxnSpPr>
          <p:cNvPr id="5" name="Straight Arrow Connector 4"/>
          <p:cNvCxnSpPr/>
          <p:nvPr/>
        </p:nvCxnSpPr>
        <p:spPr>
          <a:xfrm>
            <a:off x="4201893" y="3004460"/>
            <a:ext cx="914400"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sp>
        <p:nvSpPr>
          <p:cNvPr id="10" name="Rectangle 9"/>
          <p:cNvSpPr/>
          <p:nvPr/>
        </p:nvSpPr>
        <p:spPr>
          <a:xfrm>
            <a:off x="4188318" y="2663774"/>
            <a:ext cx="910827" cy="600164"/>
          </a:xfrm>
          <a:prstGeom prst="rect">
            <a:avLst/>
          </a:prstGeom>
        </p:spPr>
        <p:txBody>
          <a:bodyPr wrap="none">
            <a:spAutoFit/>
          </a:bodyPr>
          <a:lstStyle/>
          <a:p>
            <a:r>
              <a:rPr lang="en-IN" sz="1100" dirty="0" err="1" smtClean="0">
                <a:latin typeface="Times New Roman" pitchFamily="18" charset="0"/>
                <a:cs typeface="Times New Roman" pitchFamily="18" charset="0"/>
              </a:rPr>
              <a:t>Pantothenate</a:t>
            </a:r>
            <a:endParaRPr lang="en-IN" sz="1100" dirty="0" smtClean="0">
              <a:latin typeface="Times New Roman" pitchFamily="18" charset="0"/>
              <a:cs typeface="Times New Roman" pitchFamily="18" charset="0"/>
            </a:endParaRPr>
          </a:p>
          <a:p>
            <a:endParaRPr lang="en-IN" sz="1100" dirty="0" smtClean="0">
              <a:latin typeface="Times New Roman" pitchFamily="18" charset="0"/>
              <a:cs typeface="Times New Roman" pitchFamily="18" charset="0"/>
            </a:endParaRPr>
          </a:p>
          <a:p>
            <a:r>
              <a:rPr lang="en-IN" sz="1100" dirty="0" err="1" smtClean="0">
                <a:latin typeface="Times New Roman" pitchFamily="18" charset="0"/>
                <a:cs typeface="Times New Roman" pitchFamily="18" charset="0"/>
              </a:rPr>
              <a:t>Synthetase</a:t>
            </a:r>
            <a:r>
              <a:rPr lang="en-IN" sz="1100" dirty="0" smtClean="0">
                <a:latin typeface="Times New Roman" pitchFamily="18" charset="0"/>
                <a:cs typeface="Times New Roman" pitchFamily="18" charset="0"/>
              </a:rPr>
              <a:t> </a:t>
            </a:r>
            <a:endParaRPr lang="en-IN" sz="1100" dirty="0"/>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rgbClr val="FDEADA"/>
          </a:solidFill>
          <a:ln>
            <a:prstDash val="dot"/>
          </a:ln>
        </p:spPr>
        <p:style>
          <a:lnRef idx="2">
            <a:schemeClr val="accent3"/>
          </a:lnRef>
          <a:fillRef idx="1">
            <a:schemeClr val="lt1"/>
          </a:fillRef>
          <a:effectRef idx="0">
            <a:schemeClr val="accent3"/>
          </a:effectRef>
          <a:fontRef idx="minor">
            <a:schemeClr val="dk1"/>
          </a:fontRef>
        </p:style>
        <p:txBody>
          <a:bodyPr>
            <a:normAutofit/>
          </a:bodyPr>
          <a:lstStyle/>
          <a:p>
            <a:r>
              <a:rPr lang="en-US" sz="3000" b="1" i="1" dirty="0" smtClean="0">
                <a:solidFill>
                  <a:srgbClr val="215968"/>
                </a:solidFill>
                <a:latin typeface="Times New Roman"/>
                <a:cs typeface="Times New Roman"/>
              </a:rPr>
              <a:t>Prospects of the current approach</a:t>
            </a:r>
            <a:endParaRPr lang="en-US" sz="3000" b="1" i="1" dirty="0">
              <a:solidFill>
                <a:srgbClr val="215968"/>
              </a:solidFill>
              <a:latin typeface="Times New Roman"/>
              <a:cs typeface="Times New Roman"/>
            </a:endParaRPr>
          </a:p>
        </p:txBody>
      </p:sp>
      <p:sp>
        <p:nvSpPr>
          <p:cNvPr id="3" name="Content Placeholder 2"/>
          <p:cNvSpPr>
            <a:spLocks noGrp="1"/>
          </p:cNvSpPr>
          <p:nvPr>
            <p:ph idx="1"/>
          </p:nvPr>
        </p:nvSpPr>
        <p:spPr>
          <a:xfrm>
            <a:off x="457200" y="1600201"/>
            <a:ext cx="8229600" cy="3056300"/>
          </a:xfrm>
          <a:solidFill>
            <a:schemeClr val="accent4">
              <a:lumMod val="20000"/>
              <a:lumOff val="80000"/>
            </a:schemeClr>
          </a:solidFill>
          <a:ln>
            <a:solidFill>
              <a:schemeClr val="tx1"/>
            </a:solidFill>
            <a:prstDash val="dot"/>
          </a:ln>
        </p:spPr>
        <p:txBody>
          <a:bodyPr>
            <a:normAutofit/>
          </a:bodyPr>
          <a:lstStyle/>
          <a:p>
            <a:pPr algn="just">
              <a:lnSpc>
                <a:spcPct val="140000"/>
              </a:lnSpc>
              <a:buFont typeface="Wingdings" charset="2"/>
              <a:buChar char="ü"/>
            </a:pPr>
            <a:r>
              <a:rPr lang="en-US" sz="1800" dirty="0" smtClean="0">
                <a:latin typeface="Times New Roman"/>
                <a:cs typeface="Times New Roman"/>
              </a:rPr>
              <a:t>It might </a:t>
            </a:r>
            <a:r>
              <a:rPr lang="en-US" sz="1800" dirty="0">
                <a:latin typeface="Times New Roman"/>
                <a:cs typeface="Times New Roman"/>
              </a:rPr>
              <a:t>be useful in devising novel prophylactic/vaccination measures against TB.</a:t>
            </a:r>
          </a:p>
          <a:p>
            <a:pPr algn="just">
              <a:lnSpc>
                <a:spcPct val="140000"/>
              </a:lnSpc>
              <a:buFont typeface="Wingdings" charset="2"/>
              <a:buChar char="ü"/>
            </a:pPr>
            <a:r>
              <a:rPr lang="en-US" sz="1800" dirty="0">
                <a:latin typeface="Times New Roman"/>
                <a:cs typeface="Times New Roman"/>
              </a:rPr>
              <a:t>I</a:t>
            </a:r>
            <a:r>
              <a:rPr lang="en-US" sz="1800" dirty="0" smtClean="0">
                <a:latin typeface="Times New Roman"/>
                <a:cs typeface="Times New Roman"/>
              </a:rPr>
              <a:t>t </a:t>
            </a:r>
            <a:r>
              <a:rPr lang="en-US" sz="1800" dirty="0">
                <a:latin typeface="Times New Roman"/>
                <a:cs typeface="Times New Roman"/>
              </a:rPr>
              <a:t>can be used as a follow up remedy after a patient is cured from TB. The drug molecules identified in our current study would disrupt the growth of latent bacteria residing inside the host, which will ultimately lead to clearance of TB bacilli from host.</a:t>
            </a:r>
          </a:p>
          <a:p>
            <a:pPr algn="just">
              <a:lnSpc>
                <a:spcPct val="140000"/>
              </a:lnSpc>
              <a:buFont typeface="Wingdings" charset="2"/>
              <a:buChar char="ü"/>
            </a:pPr>
            <a:r>
              <a:rPr lang="en-US" sz="1800" dirty="0" smtClean="0">
                <a:latin typeface="Times New Roman"/>
                <a:cs typeface="Times New Roman"/>
              </a:rPr>
              <a:t>The use </a:t>
            </a:r>
            <a:r>
              <a:rPr lang="en-US" sz="1800" dirty="0">
                <a:latin typeface="Times New Roman"/>
                <a:cs typeface="Times New Roman"/>
              </a:rPr>
              <a:t>of a </a:t>
            </a:r>
            <a:r>
              <a:rPr lang="en-US" sz="1800" dirty="0" smtClean="0">
                <a:latin typeface="Times New Roman"/>
                <a:cs typeface="Times New Roman"/>
              </a:rPr>
              <a:t>drug does </a:t>
            </a:r>
            <a:r>
              <a:rPr lang="en-US" sz="1800" dirty="0">
                <a:latin typeface="Times New Roman"/>
                <a:cs typeface="Times New Roman"/>
              </a:rPr>
              <a:t>not involve the use of a TNF-</a:t>
            </a:r>
            <a:r>
              <a:rPr lang="en-US" sz="1800" dirty="0" smtClean="0">
                <a:latin typeface="Times New Roman"/>
                <a:cs typeface="Times New Roman"/>
              </a:rPr>
              <a:t>blocker and </a:t>
            </a:r>
            <a:r>
              <a:rPr lang="en-US" sz="1800" dirty="0">
                <a:latin typeface="Times New Roman"/>
                <a:cs typeface="Times New Roman"/>
              </a:rPr>
              <a:t>can lead to significant improvement in treatment of pathogen induced auto-immunity.</a:t>
            </a:r>
          </a:p>
          <a:p>
            <a:pPr algn="just">
              <a:lnSpc>
                <a:spcPct val="140000"/>
              </a:lnSpc>
              <a:buFont typeface="Wingdings" charset="2"/>
              <a:buChar char="ü"/>
            </a:pPr>
            <a:endParaRPr lang="en-US" sz="1800" dirty="0">
              <a:latin typeface="Times New Roman"/>
              <a:cs typeface="Times New Roman"/>
            </a:endParaRPr>
          </a:p>
        </p:txBody>
      </p:sp>
    </p:spTree>
    <p:extLst>
      <p:ext uri="{BB962C8B-B14F-4D97-AF65-F5344CB8AC3E}">
        <p14:creationId xmlns:p14="http://schemas.microsoft.com/office/powerpoint/2010/main" val="3803604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18079" y="3289436"/>
            <a:ext cx="2067874" cy="646331"/>
          </a:xfrm>
          <a:prstGeom prst="rect">
            <a:avLst/>
          </a:prstGeom>
          <a:noFill/>
        </p:spPr>
        <p:txBody>
          <a:bodyPr wrap="none" rtlCol="0">
            <a:spAutoFit/>
          </a:bodyPr>
          <a:lstStyle/>
          <a:p>
            <a:r>
              <a:rPr lang="en-US" b="1" u="sng" dirty="0" smtClean="0">
                <a:latin typeface="Times New Roman" pitchFamily="18" charset="0"/>
                <a:cs typeface="Times New Roman" pitchFamily="18" charset="0"/>
              </a:rPr>
              <a:t>Dr. Manish Kumar</a:t>
            </a:r>
          </a:p>
          <a:p>
            <a:r>
              <a:rPr lang="en-US" dirty="0" smtClean="0">
                <a:latin typeface="Times New Roman" pitchFamily="18" charset="0"/>
                <a:cs typeface="Times New Roman" pitchFamily="18" charset="0"/>
              </a:rPr>
              <a:t>(Ph.D. Supervisor)</a:t>
            </a:r>
            <a:endParaRPr lang="en-US" dirty="0">
              <a:latin typeface="Times New Roman" pitchFamily="18" charset="0"/>
              <a:cs typeface="Times New Roman" pitchFamily="18" charset="0"/>
            </a:endParaRPr>
          </a:p>
        </p:txBody>
      </p:sp>
      <p:pic>
        <p:nvPicPr>
          <p:cNvPr id="8" name="Picture 7" descr="Ravi_pic.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0449" y="4614647"/>
            <a:ext cx="1093480" cy="1309651"/>
          </a:xfrm>
          <a:prstGeom prst="rect">
            <a:avLst/>
          </a:prstGeom>
          <a:ln>
            <a:solidFill>
              <a:srgbClr val="7F7F7F"/>
            </a:solidFill>
          </a:ln>
        </p:spPr>
      </p:pic>
      <p:sp>
        <p:nvSpPr>
          <p:cNvPr id="9" name="TextBox 8"/>
          <p:cNvSpPr txBox="1"/>
          <p:nvPr/>
        </p:nvSpPr>
        <p:spPr>
          <a:xfrm>
            <a:off x="110446" y="5978058"/>
            <a:ext cx="1659429" cy="523220"/>
          </a:xfrm>
          <a:prstGeom prst="rect">
            <a:avLst/>
          </a:prstGeom>
          <a:noFill/>
        </p:spPr>
        <p:txBody>
          <a:bodyPr wrap="none" rtlCol="0">
            <a:spAutoFit/>
          </a:bodyPr>
          <a:lstStyle/>
          <a:p>
            <a:r>
              <a:rPr lang="en-US" sz="1400" dirty="0" smtClean="0">
                <a:latin typeface="Times New Roman" pitchFamily="18" charset="0"/>
                <a:cs typeface="Times New Roman" pitchFamily="18" charset="0"/>
              </a:rPr>
              <a:t>Dr. Ravindra Kumar</a:t>
            </a:r>
          </a:p>
          <a:p>
            <a:r>
              <a:rPr lang="en-US" sz="1400" dirty="0" smtClean="0">
                <a:latin typeface="Times New Roman" pitchFamily="18" charset="0"/>
                <a:cs typeface="Times New Roman" pitchFamily="18" charset="0"/>
              </a:rPr>
              <a:t>(Ph.D. 2011-16)</a:t>
            </a:r>
            <a:endParaRPr lang="en-US" sz="1400" dirty="0">
              <a:latin typeface="Times New Roman" pitchFamily="18" charset="0"/>
              <a:cs typeface="Times New Roman" pitchFamily="18" charset="0"/>
            </a:endParaRPr>
          </a:p>
        </p:txBody>
      </p:sp>
      <p:pic>
        <p:nvPicPr>
          <p:cNvPr id="10" name="Picture 9" descr="sohani.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0626" y="4668408"/>
            <a:ext cx="1256407" cy="1309651"/>
          </a:xfrm>
          <a:prstGeom prst="rect">
            <a:avLst/>
          </a:prstGeom>
          <a:ln>
            <a:solidFill>
              <a:srgbClr val="7F7F7F"/>
            </a:solidFill>
          </a:ln>
        </p:spPr>
      </p:pic>
      <p:sp>
        <p:nvSpPr>
          <p:cNvPr id="11" name="TextBox 10"/>
          <p:cNvSpPr txBox="1"/>
          <p:nvPr/>
        </p:nvSpPr>
        <p:spPr>
          <a:xfrm>
            <a:off x="1769875" y="5976664"/>
            <a:ext cx="1469561" cy="523220"/>
          </a:xfrm>
          <a:prstGeom prst="rect">
            <a:avLst/>
          </a:prstGeom>
          <a:noFill/>
        </p:spPr>
        <p:txBody>
          <a:bodyPr wrap="none" rtlCol="0">
            <a:spAutoFit/>
          </a:bodyPr>
          <a:lstStyle>
            <a:defPPr>
              <a:defRPr lang="en-US"/>
            </a:defPPr>
            <a:lvl1pPr>
              <a:defRPr>
                <a:latin typeface="Times New Roman"/>
                <a:cs typeface="Times New Roman"/>
              </a:defRPr>
            </a:lvl1pPr>
          </a:lstStyle>
          <a:p>
            <a:r>
              <a:rPr lang="en-US" sz="1400" dirty="0" err="1" smtClean="0">
                <a:latin typeface="Times New Roman" pitchFamily="18" charset="0"/>
                <a:cs typeface="Times New Roman" pitchFamily="18" charset="0"/>
              </a:rPr>
              <a:t>Sohni</a:t>
            </a:r>
            <a:r>
              <a:rPr lang="en-US" sz="1400" dirty="0" smtClean="0">
                <a:latin typeface="Times New Roman" pitchFamily="18" charset="0"/>
                <a:cs typeface="Times New Roman" pitchFamily="18" charset="0"/>
              </a:rPr>
              <a:t> Singh Jain</a:t>
            </a:r>
          </a:p>
          <a:p>
            <a:r>
              <a:rPr lang="en-US" sz="1400" dirty="0" smtClean="0">
                <a:latin typeface="Times New Roman" pitchFamily="18" charset="0"/>
                <a:cs typeface="Times New Roman" pitchFamily="18" charset="0"/>
              </a:rPr>
              <a:t>(</a:t>
            </a:r>
            <a:r>
              <a:rPr lang="en-US" sz="1400" dirty="0" err="1" smtClean="0">
                <a:latin typeface="Times New Roman" pitchFamily="18" charset="0"/>
                <a:cs typeface="Times New Roman" pitchFamily="18" charset="0"/>
              </a:rPr>
              <a:t>M.phil.</a:t>
            </a:r>
            <a:r>
              <a:rPr lang="en-US" sz="1400" dirty="0" smtClean="0">
                <a:latin typeface="Times New Roman" pitchFamily="18" charset="0"/>
                <a:cs typeface="Times New Roman" pitchFamily="18" charset="0"/>
              </a:rPr>
              <a:t> 2011-12)</a:t>
            </a:r>
            <a:endParaRPr lang="en-US" sz="1400" dirty="0">
              <a:latin typeface="Times New Roman" pitchFamily="18" charset="0"/>
              <a:cs typeface="Times New Roman" pitchFamily="18" charset="0"/>
            </a:endParaRPr>
          </a:p>
        </p:txBody>
      </p:sp>
      <p:pic>
        <p:nvPicPr>
          <p:cNvPr id="12" name="Picture 11" descr="abhishikha.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52181" y="4656498"/>
            <a:ext cx="1167857" cy="1309651"/>
          </a:xfrm>
          <a:prstGeom prst="rect">
            <a:avLst/>
          </a:prstGeom>
        </p:spPr>
      </p:pic>
      <p:sp>
        <p:nvSpPr>
          <p:cNvPr id="13" name="TextBox 12"/>
          <p:cNvSpPr txBox="1"/>
          <p:nvPr/>
        </p:nvSpPr>
        <p:spPr>
          <a:xfrm>
            <a:off x="3410762" y="5966148"/>
            <a:ext cx="2064625" cy="523220"/>
          </a:xfrm>
          <a:prstGeom prst="rect">
            <a:avLst/>
          </a:prstGeom>
          <a:noFill/>
        </p:spPr>
        <p:txBody>
          <a:bodyPr wrap="none" rtlCol="0">
            <a:spAutoFit/>
          </a:bodyPr>
          <a:lstStyle>
            <a:defPPr>
              <a:defRPr lang="en-US"/>
            </a:defPPr>
          </a:lstStyle>
          <a:p>
            <a:r>
              <a:rPr lang="fi-FI" sz="1400" dirty="0" err="1" smtClean="0">
                <a:latin typeface="Times New Roman" pitchFamily="18" charset="0"/>
                <a:cs typeface="Times New Roman" pitchFamily="18" charset="0"/>
              </a:rPr>
              <a:t>Dr</a:t>
            </a:r>
            <a:r>
              <a:rPr lang="fi-FI" sz="1400" dirty="0" smtClean="0">
                <a:latin typeface="Times New Roman" pitchFamily="18" charset="0"/>
                <a:cs typeface="Times New Roman" pitchFamily="18" charset="0"/>
              </a:rPr>
              <a:t>. </a:t>
            </a:r>
            <a:r>
              <a:rPr lang="fi-FI" sz="1400" dirty="0" err="1" smtClean="0">
                <a:latin typeface="Times New Roman" pitchFamily="18" charset="0"/>
                <a:cs typeface="Times New Roman" pitchFamily="18" charset="0"/>
              </a:rPr>
              <a:t>Abhishikha</a:t>
            </a:r>
            <a:r>
              <a:rPr lang="fi-FI" sz="1400" dirty="0" smtClean="0">
                <a:latin typeface="Times New Roman" pitchFamily="18" charset="0"/>
                <a:cs typeface="Times New Roman" pitchFamily="18" charset="0"/>
              </a:rPr>
              <a:t> </a:t>
            </a:r>
            <a:r>
              <a:rPr lang="fi-FI" sz="1400" dirty="0" err="1" smtClean="0">
                <a:latin typeface="Times New Roman" pitchFamily="18" charset="0"/>
                <a:cs typeface="Times New Roman" pitchFamily="18" charset="0"/>
              </a:rPr>
              <a:t>Srivastava</a:t>
            </a:r>
            <a:endParaRPr lang="fi-FI" sz="1400" dirty="0" smtClean="0">
              <a:latin typeface="Times New Roman" pitchFamily="18" charset="0"/>
              <a:cs typeface="Times New Roman" pitchFamily="18" charset="0"/>
            </a:endParaRPr>
          </a:p>
          <a:p>
            <a:r>
              <a:rPr lang="en-US" sz="1400" dirty="0" smtClean="0">
                <a:latin typeface="Times New Roman" pitchFamily="18" charset="0"/>
                <a:cs typeface="Times New Roman" pitchFamily="18" charset="0"/>
              </a:rPr>
              <a:t>(Ph.D. 2013-18)</a:t>
            </a:r>
            <a:endParaRPr lang="en-US" sz="1400" dirty="0">
              <a:latin typeface="Times New Roman" pitchFamily="18" charset="0"/>
              <a:cs typeface="Times New Roman" pitchFamily="18" charset="0"/>
            </a:endParaRPr>
          </a:p>
        </p:txBody>
      </p:sp>
      <p:pic>
        <p:nvPicPr>
          <p:cNvPr id="15" name="Picture 14" descr="pic_agarg.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52369" y="1432938"/>
            <a:ext cx="1199812" cy="1117219"/>
          </a:xfrm>
          <a:prstGeom prst="rect">
            <a:avLst/>
          </a:prstGeom>
          <a:ln>
            <a:solidFill>
              <a:srgbClr val="7F7F7F"/>
            </a:solidFill>
          </a:ln>
        </p:spPr>
      </p:pic>
      <p:pic>
        <p:nvPicPr>
          <p:cNvPr id="17" name="Picture 16" descr="deeksha.jpe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94504" y="2988862"/>
            <a:ext cx="1157677" cy="1045278"/>
          </a:xfrm>
          <a:prstGeom prst="rect">
            <a:avLst/>
          </a:prstGeom>
          <a:ln>
            <a:solidFill>
              <a:srgbClr val="7F7F7F"/>
            </a:solidFill>
          </a:ln>
        </p:spPr>
      </p:pic>
      <p:pic>
        <p:nvPicPr>
          <p:cNvPr id="18" name="Picture 17" descr="manisha.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997312" y="2988862"/>
            <a:ext cx="1167857" cy="1045278"/>
          </a:xfrm>
          <a:prstGeom prst="rect">
            <a:avLst/>
          </a:prstGeom>
          <a:ln>
            <a:solidFill>
              <a:srgbClr val="7F7F7F"/>
            </a:solidFill>
          </a:ln>
        </p:spPr>
      </p:pic>
      <p:sp>
        <p:nvSpPr>
          <p:cNvPr id="20" name="TextBox 19"/>
          <p:cNvSpPr txBox="1"/>
          <p:nvPr/>
        </p:nvSpPr>
        <p:spPr>
          <a:xfrm>
            <a:off x="2861300" y="2560580"/>
            <a:ext cx="549461" cy="338554"/>
          </a:xfrm>
          <a:prstGeom prst="rect">
            <a:avLst/>
          </a:prstGeom>
          <a:noFill/>
        </p:spPr>
        <p:txBody>
          <a:bodyPr wrap="square" rtlCol="0">
            <a:spAutoFit/>
          </a:bodyPr>
          <a:lstStyle/>
          <a:p>
            <a:r>
              <a:rPr lang="en-US" sz="1600" b="1" dirty="0" smtClean="0">
                <a:solidFill>
                  <a:schemeClr val="accent5">
                    <a:lumMod val="50000"/>
                  </a:schemeClr>
                </a:solidFill>
                <a:latin typeface="Times New Roman" pitchFamily="18" charset="0"/>
                <a:cs typeface="Times New Roman" pitchFamily="18" charset="0"/>
              </a:rPr>
              <a:t>Me</a:t>
            </a:r>
            <a:endParaRPr lang="en-US" sz="1600" b="1" dirty="0">
              <a:solidFill>
                <a:schemeClr val="accent5">
                  <a:lumMod val="50000"/>
                </a:schemeClr>
              </a:solidFill>
              <a:latin typeface="Times New Roman" pitchFamily="18" charset="0"/>
              <a:cs typeface="Times New Roman" pitchFamily="18" charset="0"/>
            </a:endParaRPr>
          </a:p>
        </p:txBody>
      </p:sp>
      <p:sp>
        <p:nvSpPr>
          <p:cNvPr id="21" name="TextBox 20"/>
          <p:cNvSpPr txBox="1"/>
          <p:nvPr/>
        </p:nvSpPr>
        <p:spPr>
          <a:xfrm>
            <a:off x="3678691" y="2560662"/>
            <a:ext cx="1948364" cy="338554"/>
          </a:xfrm>
          <a:prstGeom prst="rect">
            <a:avLst/>
          </a:prstGeom>
          <a:noFill/>
        </p:spPr>
        <p:txBody>
          <a:bodyPr wrap="square" rtlCol="0">
            <a:spAutoFit/>
          </a:bodyPr>
          <a:lstStyle/>
          <a:p>
            <a:r>
              <a:rPr lang="tr-TR" sz="1600" b="1" dirty="0" err="1">
                <a:solidFill>
                  <a:schemeClr val="accent5">
                    <a:lumMod val="50000"/>
                  </a:schemeClr>
                </a:solidFill>
                <a:latin typeface="Times New Roman" pitchFamily="18" charset="0"/>
                <a:cs typeface="Times New Roman" pitchFamily="18" charset="0"/>
              </a:rPr>
              <a:t>Vandana</a:t>
            </a:r>
            <a:r>
              <a:rPr lang="tr-TR" sz="1600" dirty="0">
                <a:latin typeface="Times New Roman" pitchFamily="18" charset="0"/>
                <a:cs typeface="Times New Roman" pitchFamily="18" charset="0"/>
              </a:rPr>
              <a:t> </a:t>
            </a:r>
            <a:r>
              <a:rPr lang="tr-TR" sz="1600" b="1" dirty="0" err="1">
                <a:solidFill>
                  <a:schemeClr val="accent5">
                    <a:lumMod val="50000"/>
                  </a:schemeClr>
                </a:solidFill>
                <a:latin typeface="Times New Roman" pitchFamily="18" charset="0"/>
                <a:cs typeface="Times New Roman" pitchFamily="18" charset="0"/>
              </a:rPr>
              <a:t>Chaurasia</a:t>
            </a:r>
            <a:r>
              <a:rPr lang="tr-TR" sz="1600" dirty="0">
                <a:latin typeface="Times New Roman" pitchFamily="18" charset="0"/>
                <a:cs typeface="Times New Roman" pitchFamily="18" charset="0"/>
              </a:rPr>
              <a:t> </a:t>
            </a:r>
            <a:endParaRPr lang="en-US" sz="1600" b="1" dirty="0">
              <a:solidFill>
                <a:schemeClr val="accent5">
                  <a:lumMod val="50000"/>
                </a:schemeClr>
              </a:solidFill>
              <a:latin typeface="Times New Roman" pitchFamily="18" charset="0"/>
              <a:cs typeface="Times New Roman" pitchFamily="18" charset="0"/>
            </a:endParaRPr>
          </a:p>
        </p:txBody>
      </p:sp>
      <p:sp>
        <p:nvSpPr>
          <p:cNvPr id="22" name="TextBox 21"/>
          <p:cNvSpPr txBox="1"/>
          <p:nvPr/>
        </p:nvSpPr>
        <p:spPr>
          <a:xfrm>
            <a:off x="2168649" y="4068990"/>
            <a:ext cx="2484225" cy="338554"/>
          </a:xfrm>
          <a:prstGeom prst="rect">
            <a:avLst/>
          </a:prstGeom>
          <a:noFill/>
        </p:spPr>
        <p:txBody>
          <a:bodyPr wrap="square" rtlCol="0">
            <a:spAutoFit/>
          </a:bodyPr>
          <a:lstStyle/>
          <a:p>
            <a:r>
              <a:rPr lang="en-US" sz="1600" b="1" dirty="0" err="1" smtClean="0">
                <a:solidFill>
                  <a:schemeClr val="accent5">
                    <a:lumMod val="50000"/>
                  </a:schemeClr>
                </a:solidFill>
                <a:latin typeface="Times New Roman" pitchFamily="18" charset="0"/>
                <a:cs typeface="Times New Roman" pitchFamily="18" charset="0"/>
              </a:rPr>
              <a:t>Deeksha</a:t>
            </a:r>
            <a:r>
              <a:rPr lang="en-US" sz="1600" b="1" dirty="0" smtClean="0">
                <a:solidFill>
                  <a:schemeClr val="accent5">
                    <a:lumMod val="50000"/>
                  </a:schemeClr>
                </a:solidFill>
                <a:latin typeface="Times New Roman" pitchFamily="18" charset="0"/>
                <a:cs typeface="Times New Roman" pitchFamily="18" charset="0"/>
              </a:rPr>
              <a:t> </a:t>
            </a:r>
            <a:r>
              <a:rPr lang="en-US" sz="1600" b="1" dirty="0" err="1" smtClean="0">
                <a:solidFill>
                  <a:schemeClr val="accent5">
                    <a:lumMod val="50000"/>
                  </a:schemeClr>
                </a:solidFill>
                <a:latin typeface="Times New Roman" pitchFamily="18" charset="0"/>
                <a:cs typeface="Times New Roman" pitchFamily="18" charset="0"/>
              </a:rPr>
              <a:t>Pandey</a:t>
            </a:r>
            <a:endParaRPr lang="en-US" sz="1600" b="1" dirty="0">
              <a:solidFill>
                <a:schemeClr val="accent5">
                  <a:lumMod val="50000"/>
                </a:schemeClr>
              </a:solidFill>
              <a:latin typeface="Times New Roman" pitchFamily="18" charset="0"/>
              <a:cs typeface="Times New Roman" pitchFamily="18" charset="0"/>
            </a:endParaRPr>
          </a:p>
        </p:txBody>
      </p:sp>
      <p:sp>
        <p:nvSpPr>
          <p:cNvPr id="23" name="TextBox 22"/>
          <p:cNvSpPr txBox="1"/>
          <p:nvPr/>
        </p:nvSpPr>
        <p:spPr>
          <a:xfrm>
            <a:off x="3963335" y="4063083"/>
            <a:ext cx="1713405" cy="338554"/>
          </a:xfrm>
          <a:prstGeom prst="rect">
            <a:avLst/>
          </a:prstGeom>
          <a:noFill/>
        </p:spPr>
        <p:txBody>
          <a:bodyPr wrap="square" rtlCol="0">
            <a:spAutoFit/>
          </a:bodyPr>
          <a:lstStyle/>
          <a:p>
            <a:r>
              <a:rPr lang="en-US" sz="1600" b="1" dirty="0" err="1" smtClean="0">
                <a:solidFill>
                  <a:schemeClr val="accent5">
                    <a:lumMod val="50000"/>
                  </a:schemeClr>
                </a:solidFill>
                <a:latin typeface="Times New Roman" pitchFamily="18" charset="0"/>
                <a:cs typeface="Times New Roman" pitchFamily="18" charset="0"/>
              </a:rPr>
              <a:t>Manisha</a:t>
            </a:r>
            <a:r>
              <a:rPr lang="en-US" sz="1600" b="1" dirty="0" smtClean="0">
                <a:solidFill>
                  <a:schemeClr val="accent5">
                    <a:lumMod val="50000"/>
                  </a:schemeClr>
                </a:solidFill>
                <a:latin typeface="Times New Roman" pitchFamily="18" charset="0"/>
                <a:cs typeface="Times New Roman" pitchFamily="18" charset="0"/>
              </a:rPr>
              <a:t> </a:t>
            </a:r>
            <a:r>
              <a:rPr lang="en-US" sz="1600" b="1" dirty="0" err="1" smtClean="0">
                <a:solidFill>
                  <a:schemeClr val="accent5">
                    <a:lumMod val="50000"/>
                  </a:schemeClr>
                </a:solidFill>
                <a:latin typeface="Times New Roman" pitchFamily="18" charset="0"/>
                <a:cs typeface="Times New Roman" pitchFamily="18" charset="0"/>
              </a:rPr>
              <a:t>Aswal</a:t>
            </a:r>
            <a:endParaRPr lang="en-US" sz="1600" b="1" dirty="0">
              <a:solidFill>
                <a:schemeClr val="accent5">
                  <a:lumMod val="50000"/>
                </a:schemeClr>
              </a:solidFill>
              <a:latin typeface="Times New Roman" pitchFamily="18" charset="0"/>
              <a:cs typeface="Times New Roman" pitchFamily="18" charset="0"/>
            </a:endParaRPr>
          </a:p>
        </p:txBody>
      </p:sp>
      <p:sp>
        <p:nvSpPr>
          <p:cNvPr id="24" name="TextBox 23"/>
          <p:cNvSpPr txBox="1"/>
          <p:nvPr/>
        </p:nvSpPr>
        <p:spPr>
          <a:xfrm>
            <a:off x="5560627" y="1216839"/>
            <a:ext cx="4040751" cy="5786199"/>
          </a:xfrm>
          <a:prstGeom prst="rect">
            <a:avLst/>
          </a:prstGeom>
          <a:noFill/>
        </p:spPr>
        <p:txBody>
          <a:bodyPr wrap="square" rtlCol="0">
            <a:spAutoFit/>
          </a:bodyPr>
          <a:lstStyle/>
          <a:p>
            <a:r>
              <a:rPr lang="en-US" sz="2000" b="1" dirty="0" smtClean="0">
                <a:solidFill>
                  <a:schemeClr val="accent4">
                    <a:lumMod val="50000"/>
                  </a:schemeClr>
                </a:solidFill>
                <a:latin typeface="Times New Roman" pitchFamily="18" charset="0"/>
                <a:cs typeface="Times New Roman" pitchFamily="18" charset="0"/>
              </a:rPr>
              <a:t>Gratitude to:</a:t>
            </a:r>
          </a:p>
          <a:p>
            <a:endParaRPr lang="fr-FR" sz="1600" b="1" dirty="0" smtClean="0">
              <a:latin typeface="Times New Roman" pitchFamily="18" charset="0"/>
              <a:cs typeface="Times New Roman" pitchFamily="18" charset="0"/>
            </a:endParaRPr>
          </a:p>
          <a:p>
            <a:r>
              <a:rPr lang="fr-FR" sz="1600" b="1" dirty="0" smtClean="0">
                <a:latin typeface="Times New Roman" pitchFamily="18" charset="0"/>
                <a:cs typeface="Times New Roman" pitchFamily="18" charset="0"/>
              </a:rPr>
              <a:t>Prof. </a:t>
            </a:r>
            <a:r>
              <a:rPr lang="fr-FR" sz="1600" b="1" dirty="0" err="1" smtClean="0">
                <a:latin typeface="Times New Roman" pitchFamily="18" charset="0"/>
                <a:cs typeface="Times New Roman" pitchFamily="18" charset="0"/>
              </a:rPr>
              <a:t>Subhendu</a:t>
            </a:r>
            <a:r>
              <a:rPr lang="fr-FR" sz="1600" b="1" dirty="0" smtClean="0">
                <a:latin typeface="Times New Roman" pitchFamily="18" charset="0"/>
                <a:cs typeface="Times New Roman" pitchFamily="18" charset="0"/>
              </a:rPr>
              <a:t> </a:t>
            </a:r>
            <a:r>
              <a:rPr lang="fr-FR" sz="1600" b="1" dirty="0" err="1" smtClean="0">
                <a:latin typeface="Times New Roman" pitchFamily="18" charset="0"/>
                <a:cs typeface="Times New Roman" pitchFamily="18" charset="0"/>
              </a:rPr>
              <a:t>Ghosh</a:t>
            </a:r>
            <a:r>
              <a:rPr lang="fr-FR" sz="1600" b="1" dirty="0" smtClean="0">
                <a:latin typeface="Times New Roman" pitchFamily="18" charset="0"/>
                <a:cs typeface="Times New Roman" pitchFamily="18" charset="0"/>
              </a:rPr>
              <a:t> (HOD)</a:t>
            </a:r>
            <a:endParaRPr lang="en-US" sz="1600" b="1"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Dr. </a:t>
            </a:r>
            <a:r>
              <a:rPr lang="en-US" sz="1600" b="1" dirty="0" err="1" smtClean="0">
                <a:latin typeface="Times New Roman" pitchFamily="18" charset="0"/>
                <a:cs typeface="Times New Roman" pitchFamily="18" charset="0"/>
              </a:rPr>
              <a:t>Manisha</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Goel</a:t>
            </a:r>
            <a:endParaRPr lang="en-US" sz="1600" b="1" dirty="0" smtClean="0">
              <a:latin typeface="Times New Roman" pitchFamily="18" charset="0"/>
              <a:cs typeface="Times New Roman" pitchFamily="18" charset="0"/>
            </a:endParaRPr>
          </a:p>
          <a:p>
            <a:r>
              <a:rPr lang="fi-FI" sz="1600" b="1" dirty="0" smtClean="0">
                <a:latin typeface="Times New Roman" pitchFamily="18" charset="0"/>
                <a:cs typeface="Times New Roman" pitchFamily="18" charset="0"/>
              </a:rPr>
              <a:t>Dr. Y.P .Khasha (</a:t>
            </a:r>
            <a:r>
              <a:rPr lang="en-US" sz="1600" b="1" dirty="0">
                <a:latin typeface="Times New Roman" pitchFamily="18" charset="0"/>
                <a:cs typeface="Times New Roman" pitchFamily="18" charset="0"/>
              </a:rPr>
              <a:t>Advisory committee</a:t>
            </a:r>
            <a:r>
              <a:rPr lang="fi-FI" sz="1600" b="1" dirty="0" smtClean="0">
                <a:latin typeface="Times New Roman" pitchFamily="18" charset="0"/>
                <a:cs typeface="Times New Roman" pitchFamily="18" charset="0"/>
              </a:rPr>
              <a:t>)</a:t>
            </a:r>
          </a:p>
          <a:p>
            <a:r>
              <a:rPr lang="fi-FI" sz="1600" b="1" dirty="0" smtClean="0">
                <a:latin typeface="Times New Roman" pitchFamily="18" charset="0"/>
                <a:cs typeface="Times New Roman" pitchFamily="18" charset="0"/>
              </a:rPr>
              <a:t>Dr. Jagreet Kaur (</a:t>
            </a:r>
            <a:r>
              <a:rPr lang="en-US" sz="1600" b="1" dirty="0" smtClean="0">
                <a:latin typeface="Times New Roman" pitchFamily="18" charset="0"/>
                <a:cs typeface="Times New Roman" pitchFamily="18" charset="0"/>
              </a:rPr>
              <a:t>Advisory committee</a:t>
            </a:r>
            <a:r>
              <a:rPr lang="fi-FI" sz="1600" b="1" dirty="0" smtClean="0">
                <a:latin typeface="Times New Roman" pitchFamily="18" charset="0"/>
                <a:cs typeface="Times New Roman" pitchFamily="18" charset="0"/>
              </a:rPr>
              <a:t>)</a:t>
            </a:r>
          </a:p>
          <a:p>
            <a:r>
              <a:rPr lang="fi-FI" sz="1600" dirty="0" smtClean="0">
                <a:latin typeface="Times New Roman" pitchFamily="18" charset="0"/>
                <a:cs typeface="Times New Roman" pitchFamily="18" charset="0"/>
              </a:rPr>
              <a:t>Rajan </a:t>
            </a:r>
            <a:r>
              <a:rPr lang="fi-FI" sz="1600" dirty="0" err="1">
                <a:latin typeface="Times New Roman" pitchFamily="18" charset="0"/>
                <a:cs typeface="Times New Roman" pitchFamily="18" charset="0"/>
              </a:rPr>
              <a:t>Shrivastava</a:t>
            </a:r>
            <a:endParaRPr lang="fi-FI" sz="1600" dirty="0" smtClean="0">
              <a:latin typeface="Times New Roman" pitchFamily="18" charset="0"/>
              <a:cs typeface="Times New Roman" pitchFamily="18" charset="0"/>
            </a:endParaRPr>
          </a:p>
          <a:p>
            <a:r>
              <a:rPr lang="fi-FI" sz="1600" dirty="0" err="1" smtClean="0">
                <a:latin typeface="Times New Roman" pitchFamily="18" charset="0"/>
                <a:cs typeface="Times New Roman" pitchFamily="18" charset="0"/>
              </a:rPr>
              <a:t>Shikha</a:t>
            </a:r>
            <a:r>
              <a:rPr lang="fi-FI" sz="1600" dirty="0" smtClean="0">
                <a:latin typeface="Times New Roman" pitchFamily="18" charset="0"/>
                <a:cs typeface="Times New Roman" pitchFamily="18" charset="0"/>
              </a:rPr>
              <a:t> </a:t>
            </a:r>
            <a:r>
              <a:rPr lang="fi-FI" sz="1600" dirty="0" err="1" smtClean="0">
                <a:latin typeface="Times New Roman" pitchFamily="18" charset="0"/>
                <a:cs typeface="Times New Roman" pitchFamily="18" charset="0"/>
              </a:rPr>
              <a:t>Srivastava</a:t>
            </a:r>
            <a:endParaRPr lang="fi-FI" sz="1600" dirty="0" smtClean="0">
              <a:latin typeface="Times New Roman" pitchFamily="18" charset="0"/>
              <a:cs typeface="Times New Roman" pitchFamily="18" charset="0"/>
            </a:endParaRPr>
          </a:p>
          <a:p>
            <a:r>
              <a:rPr lang="nl-NL" sz="1600" dirty="0" smtClean="0">
                <a:latin typeface="Times New Roman" pitchFamily="18" charset="0"/>
                <a:cs typeface="Times New Roman" pitchFamily="18" charset="0"/>
              </a:rPr>
              <a:t>T. Daniel </a:t>
            </a:r>
            <a:r>
              <a:rPr lang="nl-NL" sz="1600" dirty="0" err="1" smtClean="0">
                <a:latin typeface="Times New Roman" pitchFamily="18" charset="0"/>
                <a:cs typeface="Times New Roman" pitchFamily="18" charset="0"/>
              </a:rPr>
              <a:t>Tuikhang</a:t>
            </a:r>
            <a:r>
              <a:rPr lang="nl-NL" sz="1600" dirty="0" smtClean="0">
                <a:latin typeface="Times New Roman" pitchFamily="18" charset="0"/>
                <a:cs typeface="Times New Roman" pitchFamily="18" charset="0"/>
              </a:rPr>
              <a:t> Koren</a:t>
            </a:r>
          </a:p>
          <a:p>
            <a:r>
              <a:rPr lang="fr-FR" sz="1600" dirty="0" err="1" smtClean="0">
                <a:latin typeface="Times New Roman" pitchFamily="18" charset="0"/>
                <a:cs typeface="Times New Roman" pitchFamily="18" charset="0"/>
              </a:rPr>
              <a:t>Shumaila</a:t>
            </a:r>
            <a:r>
              <a:rPr lang="fr-FR" sz="1600" dirty="0" smtClean="0">
                <a:latin typeface="Times New Roman" pitchFamily="18" charset="0"/>
                <a:cs typeface="Times New Roman" pitchFamily="18" charset="0"/>
              </a:rPr>
              <a:t> Iqbal </a:t>
            </a:r>
            <a:r>
              <a:rPr lang="fr-FR" sz="1600" dirty="0" err="1" smtClean="0">
                <a:latin typeface="Times New Roman" pitchFamily="18" charset="0"/>
                <a:cs typeface="Times New Roman" pitchFamily="18" charset="0"/>
              </a:rPr>
              <a:t>Siddiqui</a:t>
            </a:r>
            <a:endParaRPr lang="fr-FR" sz="1600" dirty="0" smtClean="0">
              <a:latin typeface="Times New Roman" pitchFamily="18" charset="0"/>
              <a:cs typeface="Times New Roman" pitchFamily="18" charset="0"/>
            </a:endParaRPr>
          </a:p>
          <a:p>
            <a:r>
              <a:rPr lang="en-US" sz="1600" dirty="0" err="1" smtClean="0">
                <a:latin typeface="Times New Roman" pitchFamily="18" charset="0"/>
                <a:cs typeface="Times New Roman" pitchFamily="18" charset="0"/>
              </a:rPr>
              <a:t>Bhanu</a:t>
            </a:r>
            <a:r>
              <a:rPr lang="en-US" sz="1600" dirty="0" smtClean="0">
                <a:latin typeface="Times New Roman" pitchFamily="18" charset="0"/>
                <a:cs typeface="Times New Roman" pitchFamily="18" charset="0"/>
              </a:rPr>
              <a:t> Sharma</a:t>
            </a:r>
          </a:p>
          <a:p>
            <a:r>
              <a:rPr lang="cs-CZ" sz="1600" dirty="0" err="1" smtClean="0">
                <a:effectLst/>
                <a:latin typeface="Times New Roman" pitchFamily="18" charset="0"/>
                <a:cs typeface="Times New Roman" pitchFamily="18" charset="0"/>
              </a:rPr>
              <a:t>Sandipan</a:t>
            </a:r>
            <a:r>
              <a:rPr lang="cs-CZ" sz="1600" dirty="0" smtClean="0">
                <a:effectLst/>
                <a:latin typeface="Times New Roman" pitchFamily="18" charset="0"/>
                <a:cs typeface="Times New Roman" pitchFamily="18" charset="0"/>
              </a:rPr>
              <a:t> </a:t>
            </a:r>
            <a:r>
              <a:rPr lang="cs-CZ" sz="1600" dirty="0" err="1" smtClean="0">
                <a:effectLst/>
                <a:latin typeface="Times New Roman" pitchFamily="18" charset="0"/>
                <a:cs typeface="Times New Roman" pitchFamily="18" charset="0"/>
              </a:rPr>
              <a:t>Talukdar</a:t>
            </a:r>
            <a:r>
              <a:rPr lang="cs-CZ" sz="1600" dirty="0" smtClean="0">
                <a:effectLst/>
                <a:latin typeface="Times New Roman" pitchFamily="18" charset="0"/>
                <a:cs typeface="Times New Roman" pitchFamily="18" charset="0"/>
              </a:rPr>
              <a:t> </a:t>
            </a:r>
          </a:p>
          <a:p>
            <a:r>
              <a:rPr lang="tr-TR" sz="1600" dirty="0" err="1" smtClean="0">
                <a:effectLst/>
                <a:latin typeface="Times New Roman" pitchFamily="18" charset="0"/>
                <a:cs typeface="Times New Roman" pitchFamily="18" charset="0"/>
              </a:rPr>
              <a:t>Spandan</a:t>
            </a:r>
            <a:r>
              <a:rPr lang="tr-TR" sz="1600" dirty="0" smtClean="0">
                <a:effectLst/>
                <a:latin typeface="Times New Roman" pitchFamily="18" charset="0"/>
                <a:cs typeface="Times New Roman" pitchFamily="18" charset="0"/>
              </a:rPr>
              <a:t> Kumar</a:t>
            </a:r>
          </a:p>
          <a:p>
            <a:r>
              <a:rPr lang="nl-NL" sz="1600" dirty="0" smtClean="0">
                <a:latin typeface="Times New Roman" pitchFamily="18" charset="0"/>
                <a:cs typeface="Times New Roman" pitchFamily="18" charset="0"/>
              </a:rPr>
              <a:t>Dr. </a:t>
            </a:r>
            <a:r>
              <a:rPr lang="nl-NL" sz="1600" dirty="0" err="1" smtClean="0">
                <a:latin typeface="Times New Roman" pitchFamily="18" charset="0"/>
                <a:cs typeface="Times New Roman" pitchFamily="18" charset="0"/>
              </a:rPr>
              <a:t>Chetan</a:t>
            </a:r>
            <a:r>
              <a:rPr lang="nl-NL" sz="1600" dirty="0" smtClean="0">
                <a:latin typeface="Times New Roman" pitchFamily="18" charset="0"/>
                <a:cs typeface="Times New Roman" pitchFamily="18" charset="0"/>
              </a:rPr>
              <a:t> Malik</a:t>
            </a:r>
          </a:p>
          <a:p>
            <a:r>
              <a:rPr lang="pt-BR" sz="1600" dirty="0" err="1" smtClean="0">
                <a:latin typeface="Times New Roman" pitchFamily="18" charset="0"/>
                <a:cs typeface="Times New Roman" pitchFamily="18" charset="0"/>
              </a:rPr>
              <a:t>Shobha</a:t>
            </a:r>
            <a:r>
              <a:rPr lang="pt-BR" sz="1600" dirty="0" smtClean="0">
                <a:latin typeface="Times New Roman" pitchFamily="18" charset="0"/>
                <a:cs typeface="Times New Roman" pitchFamily="18" charset="0"/>
              </a:rPr>
              <a:t> Kumari</a:t>
            </a:r>
          </a:p>
          <a:p>
            <a:r>
              <a:rPr lang="tr-TR" sz="1600" dirty="0" err="1">
                <a:latin typeface="Times New Roman" pitchFamily="18" charset="0"/>
                <a:cs typeface="Times New Roman" pitchFamily="18" charset="0"/>
              </a:rPr>
              <a:t>V</a:t>
            </a:r>
            <a:r>
              <a:rPr lang="tr-TR" sz="1600" dirty="0" err="1" smtClean="0">
                <a:latin typeface="Times New Roman" pitchFamily="18" charset="0"/>
                <a:cs typeface="Times New Roman" pitchFamily="18" charset="0"/>
              </a:rPr>
              <a:t>edvrat</a:t>
            </a:r>
            <a:r>
              <a:rPr lang="tr-TR" sz="1600" dirty="0" smtClean="0">
                <a:latin typeface="Times New Roman" pitchFamily="18" charset="0"/>
                <a:cs typeface="Times New Roman" pitchFamily="18" charset="0"/>
              </a:rPr>
              <a:t> </a:t>
            </a:r>
            <a:r>
              <a:rPr lang="tr-TR" sz="1600" dirty="0" err="1" smtClean="0">
                <a:latin typeface="Times New Roman" pitchFamily="18" charset="0"/>
                <a:cs typeface="Times New Roman" pitchFamily="18" charset="0"/>
              </a:rPr>
              <a:t>verma</a:t>
            </a:r>
            <a:endParaRPr lang="tr-TR" sz="1600" dirty="0" smtClean="0">
              <a:latin typeface="Times New Roman" pitchFamily="18" charset="0"/>
              <a:cs typeface="Times New Roman" pitchFamily="18" charset="0"/>
            </a:endParaRPr>
          </a:p>
          <a:p>
            <a:r>
              <a:rPr lang="fi-FI" sz="1600" dirty="0" err="1" smtClean="0">
                <a:latin typeface="Times New Roman" pitchFamily="18" charset="0"/>
                <a:cs typeface="Times New Roman" pitchFamily="18" charset="0"/>
              </a:rPr>
              <a:t>Vineeta</a:t>
            </a:r>
            <a:r>
              <a:rPr lang="fi-FI" sz="1600" dirty="0" smtClean="0">
                <a:latin typeface="Times New Roman" pitchFamily="18" charset="0"/>
                <a:cs typeface="Times New Roman" pitchFamily="18" charset="0"/>
              </a:rPr>
              <a:t> </a:t>
            </a:r>
            <a:r>
              <a:rPr lang="fi-FI" sz="1600" dirty="0" err="1" smtClean="0">
                <a:latin typeface="Times New Roman" pitchFamily="18" charset="0"/>
                <a:cs typeface="Times New Roman" pitchFamily="18" charset="0"/>
              </a:rPr>
              <a:t>Kaushik</a:t>
            </a:r>
            <a:endParaRPr lang="nl-NL" sz="1600" dirty="0" smtClean="0">
              <a:latin typeface="Times New Roman" pitchFamily="18" charset="0"/>
              <a:cs typeface="Times New Roman" pitchFamily="18" charset="0"/>
            </a:endParaRPr>
          </a:p>
          <a:p>
            <a:r>
              <a:rPr lang="de-DE" sz="1600" dirty="0" err="1">
                <a:latin typeface="Times New Roman" pitchFamily="18" charset="0"/>
                <a:cs typeface="Times New Roman" pitchFamily="18" charset="0"/>
              </a:rPr>
              <a:t>A</a:t>
            </a:r>
            <a:r>
              <a:rPr lang="de-DE" sz="1600" dirty="0" err="1" smtClean="0">
                <a:latin typeface="Times New Roman" pitchFamily="18" charset="0"/>
                <a:cs typeface="Times New Roman" pitchFamily="18" charset="0"/>
              </a:rPr>
              <a:t>nchal</a:t>
            </a:r>
            <a:r>
              <a:rPr lang="de-DE" sz="1600" dirty="0" smtClean="0">
                <a:latin typeface="Times New Roman" pitchFamily="18" charset="0"/>
                <a:cs typeface="Times New Roman" pitchFamily="18" charset="0"/>
              </a:rPr>
              <a:t> </a:t>
            </a:r>
            <a:r>
              <a:rPr lang="de-DE" sz="1600" dirty="0" err="1" smtClean="0">
                <a:latin typeface="Times New Roman" pitchFamily="18" charset="0"/>
                <a:cs typeface="Times New Roman" pitchFamily="18" charset="0"/>
              </a:rPr>
              <a:t>deshwal</a:t>
            </a:r>
            <a:endParaRPr lang="de-DE"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Dr. </a:t>
            </a:r>
            <a:r>
              <a:rPr lang="en-US" sz="1600" dirty="0" err="1" smtClean="0">
                <a:latin typeface="Times New Roman" pitchFamily="18" charset="0"/>
                <a:cs typeface="Times New Roman" pitchFamily="18" charset="0"/>
              </a:rPr>
              <a:t>Archna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Rai</a:t>
            </a:r>
            <a:endParaRPr lang="en-US" sz="1600" dirty="0" smtClean="0">
              <a:latin typeface="Times New Roman" pitchFamily="18" charset="0"/>
              <a:cs typeface="Times New Roman" pitchFamily="18" charset="0"/>
            </a:endParaRPr>
          </a:p>
          <a:p>
            <a:r>
              <a:rPr lang="en-US" sz="1600" dirty="0" smtClean="0">
                <a:latin typeface="Times New Roman" pitchFamily="18" charset="0"/>
                <a:cs typeface="Times New Roman" pitchFamily="18" charset="0"/>
              </a:rPr>
              <a:t>Dr. S</a:t>
            </a:r>
            <a:r>
              <a:rPr lang="tr-TR" sz="1600" dirty="0" err="1" smtClean="0">
                <a:latin typeface="Times New Roman" pitchFamily="18" charset="0"/>
                <a:cs typeface="Times New Roman" pitchFamily="18" charset="0"/>
              </a:rPr>
              <a:t>aumya</a:t>
            </a:r>
            <a:r>
              <a:rPr lang="tr-TR" sz="1600" dirty="0" smtClean="0">
                <a:latin typeface="Times New Roman" pitchFamily="18" charset="0"/>
                <a:cs typeface="Times New Roman" pitchFamily="18" charset="0"/>
              </a:rPr>
              <a:t> </a:t>
            </a:r>
            <a:r>
              <a:rPr lang="tr-TR" sz="1600" dirty="0" err="1" smtClean="0">
                <a:latin typeface="Times New Roman" pitchFamily="18" charset="0"/>
                <a:cs typeface="Times New Roman" pitchFamily="18" charset="0"/>
              </a:rPr>
              <a:t>Prasad</a:t>
            </a:r>
            <a:endParaRPr lang="tr-TR" sz="1600" dirty="0">
              <a:latin typeface="Times New Roman" pitchFamily="18" charset="0"/>
              <a:cs typeface="Times New Roman" pitchFamily="18" charset="0"/>
            </a:endParaRPr>
          </a:p>
          <a:p>
            <a:r>
              <a:rPr lang="en-US" sz="1600" dirty="0" smtClean="0">
                <a:latin typeface="Times New Roman" pitchFamily="18" charset="0"/>
                <a:cs typeface="Times New Roman" pitchFamily="18" charset="0"/>
              </a:rPr>
              <a:t>Dr. </a:t>
            </a:r>
            <a:r>
              <a:rPr lang="en-US" sz="1600" dirty="0" err="1">
                <a:latin typeface="Times New Roman" pitchFamily="18" charset="0"/>
                <a:cs typeface="Times New Roman" pitchFamily="18" charset="0"/>
              </a:rPr>
              <a:t>S</a:t>
            </a:r>
            <a:r>
              <a:rPr lang="en-US" sz="1600" dirty="0" err="1" smtClean="0">
                <a:latin typeface="Times New Roman" pitchFamily="18" charset="0"/>
                <a:cs typeface="Times New Roman" pitchFamily="18" charset="0"/>
              </a:rPr>
              <a:t>hikha</a:t>
            </a:r>
            <a:r>
              <a:rPr lang="en-US" sz="1600" dirty="0" smtClean="0">
                <a:latin typeface="Times New Roman" pitchFamily="18" charset="0"/>
                <a:cs typeface="Times New Roman" pitchFamily="18" charset="0"/>
              </a:rPr>
              <a:t> </a:t>
            </a:r>
            <a:r>
              <a:rPr lang="en-US" sz="1600" dirty="0" err="1" smtClean="0">
                <a:latin typeface="Times New Roman" pitchFamily="18" charset="0"/>
                <a:cs typeface="Times New Roman" pitchFamily="18" charset="0"/>
              </a:rPr>
              <a:t>Chandna</a:t>
            </a:r>
            <a:endParaRPr lang="en-US" sz="1600" dirty="0" smtClean="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Mr. </a:t>
            </a:r>
            <a:r>
              <a:rPr lang="en-US" sz="1600" b="1" dirty="0" err="1" smtClean="0">
                <a:latin typeface="Times New Roman" pitchFamily="18" charset="0"/>
                <a:cs typeface="Times New Roman" pitchFamily="18" charset="0"/>
              </a:rPr>
              <a:t>Promod</a:t>
            </a:r>
            <a:r>
              <a:rPr lang="en-US" sz="1600" b="1" dirty="0" smtClean="0">
                <a:latin typeface="Times New Roman" pitchFamily="18" charset="0"/>
                <a:cs typeface="Times New Roman" pitchFamily="18" charset="0"/>
              </a:rPr>
              <a:t> </a:t>
            </a:r>
            <a:r>
              <a:rPr lang="en-US" sz="1600" b="1" dirty="0" err="1" smtClean="0">
                <a:latin typeface="Times New Roman" pitchFamily="18" charset="0"/>
                <a:cs typeface="Times New Roman" pitchFamily="18" charset="0"/>
              </a:rPr>
              <a:t>Kmmar</a:t>
            </a:r>
            <a:r>
              <a:rPr lang="en-US" sz="1600" b="1" dirty="0" smtClean="0">
                <a:latin typeface="Times New Roman" pitchFamily="18" charset="0"/>
                <a:cs typeface="Times New Roman" pitchFamily="18" charset="0"/>
              </a:rPr>
              <a:t> (Lab Staff)</a:t>
            </a:r>
          </a:p>
          <a:p>
            <a:endParaRPr lang="en-US" sz="1400" dirty="0">
              <a:latin typeface="Times New Roman" pitchFamily="18" charset="0"/>
              <a:cs typeface="Times New Roman" pitchFamily="18" charset="0"/>
            </a:endParaRPr>
          </a:p>
        </p:txBody>
      </p:sp>
      <p:sp>
        <p:nvSpPr>
          <p:cNvPr id="26" name="Horizontal Scroll 25"/>
          <p:cNvSpPr/>
          <p:nvPr/>
        </p:nvSpPr>
        <p:spPr>
          <a:xfrm>
            <a:off x="3410762" y="65970"/>
            <a:ext cx="5622425" cy="1220724"/>
          </a:xfrm>
          <a:prstGeom prst="horizontalScroll">
            <a:avLst/>
          </a:prstGeom>
          <a:solidFill>
            <a:schemeClr val="accent2">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bg1"/>
                </a:solidFill>
                <a:latin typeface="Times New Roman" pitchFamily="18" charset="0"/>
                <a:cs typeface="Times New Roman" pitchFamily="18" charset="0"/>
              </a:rPr>
              <a:t>Acknowledgement</a:t>
            </a:r>
            <a:endParaRPr lang="en-US" sz="2400" dirty="0">
              <a:solidFill>
                <a:schemeClr val="bg1"/>
              </a:solidFill>
              <a:latin typeface="Times New Roman" pitchFamily="18" charset="0"/>
              <a:cs typeface="Times New Roman" pitchFamily="18" charset="0"/>
            </a:endParaRPr>
          </a:p>
        </p:txBody>
      </p:sp>
      <p:pic>
        <p:nvPicPr>
          <p:cNvPr id="27" name="Picture 26" descr="sir_photo.jpe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6977" y="1264014"/>
            <a:ext cx="1623648" cy="1801190"/>
          </a:xfrm>
          <a:prstGeom prst="rect">
            <a:avLst/>
          </a:prstGeom>
          <a:ln>
            <a:solidFill>
              <a:srgbClr val="7F7F7F"/>
            </a:solidFill>
          </a:ln>
        </p:spPr>
      </p:pic>
      <p:pic>
        <p:nvPicPr>
          <p:cNvPr id="34" name="Picture 33" descr="bandana.jpeg"/>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63335" y="1432938"/>
            <a:ext cx="1108643" cy="1117219"/>
          </a:xfrm>
          <a:prstGeom prst="rect">
            <a:avLst/>
          </a:prstGeom>
          <a:ln>
            <a:solidFill>
              <a:srgbClr val="7F7F7F"/>
            </a:solidFill>
          </a:ln>
        </p:spPr>
      </p:pic>
    </p:spTree>
    <p:extLst>
      <p:ext uri="{BB962C8B-B14F-4D97-AF65-F5344CB8AC3E}">
        <p14:creationId xmlns:p14="http://schemas.microsoft.com/office/powerpoint/2010/main" val="1906564301"/>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 y="0"/>
            <a:ext cx="9320711" cy="6910103"/>
          </a:xfrm>
          <a:prstGeom prst="rect">
            <a:avLst/>
          </a:prstGeom>
        </p:spPr>
      </p:pic>
    </p:spTree>
    <p:extLst>
      <p:ext uri="{BB962C8B-B14F-4D97-AF65-F5344CB8AC3E}">
        <p14:creationId xmlns:p14="http://schemas.microsoft.com/office/powerpoint/2010/main" val="235564262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a:buFont typeface="Wingdings" charset="2"/>
              <a:buChar char="v"/>
            </a:pPr>
            <a:r>
              <a:rPr lang="en-US" sz="2500" dirty="0">
                <a:latin typeface="Times New Roman"/>
                <a:cs typeface="Times New Roman"/>
              </a:rPr>
              <a:t>Genetics</a:t>
            </a:r>
          </a:p>
          <a:p>
            <a:pPr>
              <a:buFont typeface="Wingdings" charset="2"/>
              <a:buChar char="v"/>
            </a:pPr>
            <a:r>
              <a:rPr lang="en-US" sz="2500" dirty="0">
                <a:latin typeface="Times New Roman"/>
                <a:cs typeface="Times New Roman"/>
              </a:rPr>
              <a:t>Toxicity</a:t>
            </a:r>
          </a:p>
          <a:p>
            <a:pPr>
              <a:buFont typeface="Wingdings" charset="2"/>
              <a:buChar char="v"/>
            </a:pPr>
            <a:r>
              <a:rPr lang="en-US" sz="2500" dirty="0">
                <a:latin typeface="Times New Roman"/>
                <a:cs typeface="Times New Roman"/>
              </a:rPr>
              <a:t>Hormonal changes</a:t>
            </a:r>
          </a:p>
          <a:p>
            <a:pPr>
              <a:buFont typeface="Wingdings" charset="2"/>
              <a:buChar char="v"/>
            </a:pPr>
            <a:r>
              <a:rPr lang="en-US" sz="2500" dirty="0">
                <a:latin typeface="Times New Roman"/>
                <a:cs typeface="Times New Roman"/>
              </a:rPr>
              <a:t>Stress</a:t>
            </a:r>
          </a:p>
          <a:p>
            <a:pPr>
              <a:buFont typeface="Wingdings" charset="2"/>
              <a:buChar char="v"/>
            </a:pPr>
            <a:r>
              <a:rPr lang="en-US" sz="2500" dirty="0">
                <a:latin typeface="Times New Roman"/>
                <a:cs typeface="Times New Roman"/>
              </a:rPr>
              <a:t>Food sensitivities</a:t>
            </a:r>
          </a:p>
          <a:p>
            <a:pPr>
              <a:buFont typeface="Wingdings" charset="2"/>
              <a:buChar char="v"/>
            </a:pPr>
            <a:r>
              <a:rPr lang="en-US" sz="2500" b="1" dirty="0">
                <a:solidFill>
                  <a:srgbClr val="FF0000"/>
                </a:solidFill>
                <a:latin typeface="Times New Roman"/>
                <a:cs typeface="Times New Roman"/>
              </a:rPr>
              <a:t>Viral/Bacterial infections</a:t>
            </a:r>
          </a:p>
          <a:p>
            <a:pPr>
              <a:buFont typeface="Wingdings" charset="2"/>
              <a:buChar char="v"/>
            </a:pPr>
            <a:r>
              <a:rPr lang="en-US" sz="2500" dirty="0">
                <a:latin typeface="Times New Roman"/>
                <a:cs typeface="Times New Roman"/>
              </a:rPr>
              <a:t>Poor Gut Health</a:t>
            </a:r>
          </a:p>
          <a:p>
            <a:pPr>
              <a:buFont typeface="Wingdings" charset="2"/>
              <a:buChar char="v"/>
            </a:pPr>
            <a:r>
              <a:rPr lang="en-US" sz="2500" dirty="0" smtClean="0">
                <a:latin typeface="Times New Roman"/>
                <a:cs typeface="Times New Roman"/>
              </a:rPr>
              <a:t>Inflammation</a:t>
            </a:r>
            <a:endParaRPr lang="en-US" sz="2500" dirty="0">
              <a:latin typeface="Times New Roman"/>
              <a:cs typeface="Times New Roman"/>
            </a:endParaRPr>
          </a:p>
        </p:txBody>
      </p:sp>
      <p:pic>
        <p:nvPicPr>
          <p:cNvPr id="4" name="Picture 3"/>
          <p:cNvPicPr>
            <a:picLocks noChangeAspect="1"/>
          </p:cNvPicPr>
          <p:nvPr/>
        </p:nvPicPr>
        <p:blipFill rotWithShape="1">
          <a:blip r:embed="rId2"/>
          <a:srcRect l="18376" t="6398" r="10150"/>
          <a:stretch/>
        </p:blipFill>
        <p:spPr>
          <a:xfrm>
            <a:off x="4601307" y="1992923"/>
            <a:ext cx="4278924" cy="3556000"/>
          </a:xfrm>
          <a:prstGeom prst="rect">
            <a:avLst/>
          </a:prstGeom>
        </p:spPr>
      </p:pic>
      <p:sp>
        <p:nvSpPr>
          <p:cNvPr id="5" name="Title 1"/>
          <p:cNvSpPr txBox="1">
            <a:spLocks/>
          </p:cNvSpPr>
          <p:nvPr/>
        </p:nvSpPr>
        <p:spPr>
          <a:xfrm>
            <a:off x="650631" y="385739"/>
            <a:ext cx="8229600" cy="607231"/>
          </a:xfrm>
          <a:prstGeom prst="rect">
            <a:avLst/>
          </a:prstGeom>
          <a:solidFill>
            <a:srgbClr val="CCC1DA"/>
          </a:solidFill>
          <a:ln>
            <a:solidFill>
              <a:schemeClr val="tx1"/>
            </a:solidFill>
            <a:prstDash val="dot"/>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i="1" dirty="0">
                <a:solidFill>
                  <a:srgbClr val="000090"/>
                </a:solidFill>
                <a:latin typeface="Times New Roman"/>
                <a:cs typeface="Times New Roman"/>
              </a:rPr>
              <a:t>Factors that may trigger an Autoimmune disease</a:t>
            </a:r>
            <a:endParaRPr lang="en-US" sz="3000" i="1" dirty="0">
              <a:solidFill>
                <a:srgbClr val="000090"/>
              </a:solidFill>
              <a:latin typeface="Times New Roman"/>
              <a:cs typeface="Times New Roman"/>
            </a:endParaRPr>
          </a:p>
        </p:txBody>
      </p:sp>
    </p:spTree>
    <p:extLst>
      <p:ext uri="{BB962C8B-B14F-4D97-AF65-F5344CB8AC3E}">
        <p14:creationId xmlns:p14="http://schemas.microsoft.com/office/powerpoint/2010/main" val="2440431460"/>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26137" y="292381"/>
            <a:ext cx="8406483" cy="523204"/>
          </a:xfrm>
          <a:prstGeom prst="rect">
            <a:avLst/>
          </a:prstGeom>
        </p:spPr>
        <p:txBody>
          <a:bodyPr wrap="square" lIns="91422" tIns="45712" rIns="91422" bIns="45712">
            <a:spAutoFit/>
          </a:bodyPr>
          <a:lstStyle/>
          <a:p>
            <a:pPr algn="just"/>
            <a:r>
              <a:rPr lang="en-US" sz="1400" b="1" u="sng" dirty="0">
                <a:latin typeface="Times New Roman"/>
                <a:cs typeface="Times New Roman"/>
              </a:rPr>
              <a:t>Table 1: List of </a:t>
            </a:r>
            <a:r>
              <a:rPr lang="en-US" sz="1400" b="1" i="1" u="sng" dirty="0">
                <a:latin typeface="Times New Roman"/>
                <a:cs typeface="Times New Roman"/>
              </a:rPr>
              <a:t>Mycobacteria </a:t>
            </a:r>
            <a:r>
              <a:rPr lang="en-US" sz="1400" b="1" u="sng" dirty="0">
                <a:latin typeface="Times New Roman"/>
                <a:cs typeface="Times New Roman"/>
              </a:rPr>
              <a:t>mimicry protein that involved in autoimmune diseases (source: miPepBase database).</a:t>
            </a:r>
            <a:endParaRPr lang="en-IN" sz="1400" b="1" u="sng" dirty="0">
              <a:latin typeface="Times New Roman"/>
              <a:cs typeface="Times New Roman"/>
            </a:endParaRPr>
          </a:p>
        </p:txBody>
      </p:sp>
      <p:graphicFrame>
        <p:nvGraphicFramePr>
          <p:cNvPr id="7" name="Object 6"/>
          <p:cNvGraphicFramePr>
            <a:graphicFrameLocks noChangeAspect="1"/>
          </p:cNvGraphicFramePr>
          <p:nvPr>
            <p:extLst>
              <p:ext uri="{D42A27DB-BD31-4B8C-83A1-F6EECF244321}">
                <p14:modId xmlns:p14="http://schemas.microsoft.com/office/powerpoint/2010/main" val="1076458259"/>
              </p:ext>
            </p:extLst>
          </p:nvPr>
        </p:nvGraphicFramePr>
        <p:xfrm>
          <a:off x="459719" y="717255"/>
          <a:ext cx="8372901" cy="5561652"/>
        </p:xfrm>
        <a:graphic>
          <a:graphicData uri="http://schemas.openxmlformats.org/presentationml/2006/ole">
            <mc:AlternateContent xmlns:mc="http://schemas.openxmlformats.org/markup-compatibility/2006">
              <mc:Choice xmlns:v="urn:schemas-microsoft-com:vml" Requires="v">
                <p:oleObj spid="_x0000_s6150" name="Document" r:id="rId3" imgW="6948360" imgH="4937040" progId="Word.Document.12">
                  <p:link updateAutomatic="1"/>
                </p:oleObj>
              </mc:Choice>
              <mc:Fallback>
                <p:oleObj name="Document" r:id="rId3" imgW="6948360" imgH="493704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9719" y="717255"/>
                        <a:ext cx="8372901" cy="5561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249764871"/>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411067" y="846594"/>
            <a:ext cx="184630" cy="369316"/>
          </a:xfrm>
          <a:prstGeom prst="rect">
            <a:avLst/>
          </a:prstGeom>
          <a:noFill/>
        </p:spPr>
        <p:txBody>
          <a:bodyPr wrap="none" lIns="91422" tIns="45712" rIns="91422" bIns="45712" rtlCol="0">
            <a:spAutoFit/>
          </a:bodyPr>
          <a:lstStyle/>
          <a:p>
            <a:endParaRPr lang="en-US" dirty="0"/>
          </a:p>
        </p:txBody>
      </p:sp>
      <p:graphicFrame>
        <p:nvGraphicFramePr>
          <p:cNvPr id="9" name="Object 8"/>
          <p:cNvGraphicFramePr>
            <a:graphicFrameLocks noChangeAspect="1"/>
          </p:cNvGraphicFramePr>
          <p:nvPr>
            <p:extLst>
              <p:ext uri="{D42A27DB-BD31-4B8C-83A1-F6EECF244321}">
                <p14:modId xmlns:p14="http://schemas.microsoft.com/office/powerpoint/2010/main" val="1494072864"/>
              </p:ext>
            </p:extLst>
          </p:nvPr>
        </p:nvGraphicFramePr>
        <p:xfrm>
          <a:off x="727677" y="521869"/>
          <a:ext cx="7790772" cy="3781652"/>
        </p:xfrm>
        <a:graphic>
          <a:graphicData uri="http://schemas.openxmlformats.org/presentationml/2006/ole">
            <mc:AlternateContent xmlns:mc="http://schemas.openxmlformats.org/markup-compatibility/2006">
              <mc:Choice xmlns:v="urn:schemas-microsoft-com:vml" Requires="v">
                <p:oleObj spid="_x0000_s7174" name="Document" r:id="rId3" imgW="6948360" imgH="3364560" progId="Word.Document.12">
                  <p:link updateAutomatic="1"/>
                </p:oleObj>
              </mc:Choice>
              <mc:Fallback>
                <p:oleObj name="Document" r:id="rId3" imgW="6948360" imgH="3364560" progId="Word.Document.12">
                  <p:link updateAutomatic="1"/>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7677" y="521869"/>
                        <a:ext cx="7790772" cy="37816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0" name="TextBox 9"/>
          <p:cNvSpPr txBox="1"/>
          <p:nvPr/>
        </p:nvSpPr>
        <p:spPr>
          <a:xfrm>
            <a:off x="968837" y="4435206"/>
            <a:ext cx="1056826" cy="523204"/>
          </a:xfrm>
          <a:prstGeom prst="rect">
            <a:avLst/>
          </a:prstGeom>
          <a:noFill/>
        </p:spPr>
        <p:txBody>
          <a:bodyPr wrap="none" lIns="91422" tIns="45712" rIns="91422" bIns="45712" rtlCol="0">
            <a:spAutoFit/>
          </a:bodyPr>
          <a:lstStyle/>
          <a:p>
            <a:r>
              <a:rPr lang="en-US" sz="1000" dirty="0">
                <a:latin typeface="Times New Roman"/>
                <a:cs typeface="Times New Roman"/>
              </a:rPr>
              <a:t>*Obsolete entry.</a:t>
            </a:r>
          </a:p>
          <a:p>
            <a:endParaRPr lang="en-US" dirty="0"/>
          </a:p>
        </p:txBody>
      </p:sp>
    </p:spTree>
    <p:extLst>
      <p:ext uri="{BB962C8B-B14F-4D97-AF65-F5344CB8AC3E}">
        <p14:creationId xmlns:p14="http://schemas.microsoft.com/office/powerpoint/2010/main" val="2594618621"/>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0056" y="98251"/>
            <a:ext cx="6067583" cy="307760"/>
          </a:xfrm>
          <a:prstGeom prst="rect">
            <a:avLst/>
          </a:prstGeom>
        </p:spPr>
        <p:txBody>
          <a:bodyPr wrap="square" lIns="91422" tIns="45712" rIns="91422" bIns="45712">
            <a:spAutoFit/>
          </a:bodyPr>
          <a:lstStyle/>
          <a:p>
            <a:pPr algn="just"/>
            <a:r>
              <a:rPr lang="en-US" sz="1400" b="1" u="sng" dirty="0">
                <a:latin typeface="Times New Roman"/>
                <a:cs typeface="Times New Roman"/>
              </a:rPr>
              <a:t>Table 2</a:t>
            </a:r>
            <a:r>
              <a:rPr lang="en-US" sz="1400" u="sng" dirty="0">
                <a:latin typeface="Times New Roman"/>
                <a:cs typeface="Times New Roman"/>
              </a:rPr>
              <a:t>: Data availability in STRING database.</a:t>
            </a:r>
            <a:endParaRPr lang="en-IN" sz="1400" u="sng" dirty="0">
              <a:latin typeface="Times New Roman"/>
              <a:cs typeface="Times New Roman"/>
            </a:endParaRPr>
          </a:p>
        </p:txBody>
      </p:sp>
      <p:graphicFrame>
        <p:nvGraphicFramePr>
          <p:cNvPr id="10" name="Table 9"/>
          <p:cNvGraphicFramePr>
            <a:graphicFrameLocks noGrp="1"/>
          </p:cNvGraphicFramePr>
          <p:nvPr>
            <p:extLst>
              <p:ext uri="{D42A27DB-BD31-4B8C-83A1-F6EECF244321}">
                <p14:modId xmlns:p14="http://schemas.microsoft.com/office/powerpoint/2010/main" val="2197105769"/>
              </p:ext>
            </p:extLst>
          </p:nvPr>
        </p:nvGraphicFramePr>
        <p:xfrm>
          <a:off x="430669" y="586036"/>
          <a:ext cx="8195561" cy="4109314"/>
        </p:xfrm>
        <a:graphic>
          <a:graphicData uri="http://schemas.openxmlformats.org/drawingml/2006/table">
            <a:tbl>
              <a:tblPr>
                <a:tableStyleId>{5940675A-B579-460E-94D1-54222C63F5DA}</a:tableStyleId>
              </a:tblPr>
              <a:tblGrid>
                <a:gridCol w="1239832"/>
                <a:gridCol w="1239832"/>
                <a:gridCol w="2009038"/>
                <a:gridCol w="1830406"/>
                <a:gridCol w="1876453"/>
              </a:tblGrid>
              <a:tr h="420634">
                <a:tc>
                  <a:txBody>
                    <a:bodyPr/>
                    <a:lstStyle/>
                    <a:p>
                      <a:pPr algn="ctr" fontAlgn="b"/>
                      <a:r>
                        <a:rPr lang="nl-NL" sz="1050" b="1" u="none" strike="noStrike" dirty="0" err="1">
                          <a:effectLst/>
                        </a:rPr>
                        <a:t>Pathogenic</a:t>
                      </a:r>
                      <a:r>
                        <a:rPr lang="nl-NL" sz="1050" b="1" u="none" strike="noStrike" dirty="0">
                          <a:effectLst/>
                        </a:rPr>
                        <a:t> </a:t>
                      </a:r>
                      <a:endParaRPr lang="nl-NL" sz="1050" b="1" u="none" strike="noStrike" dirty="0" smtClean="0">
                        <a:effectLst/>
                      </a:endParaRPr>
                    </a:p>
                    <a:p>
                      <a:pPr algn="ctr" fontAlgn="b"/>
                      <a:r>
                        <a:rPr lang="nl-NL" sz="1050" b="1" u="none" strike="noStrike" dirty="0" err="1" smtClean="0">
                          <a:effectLst/>
                        </a:rPr>
                        <a:t>Proteins</a:t>
                      </a:r>
                      <a:endParaRPr lang="nl-NL" sz="1050" b="1" i="0" u="none" strike="noStrike" dirty="0">
                        <a:solidFill>
                          <a:srgbClr val="000000"/>
                        </a:solidFill>
                        <a:effectLst/>
                        <a:latin typeface="Times New Roman"/>
                      </a:endParaRPr>
                    </a:p>
                  </a:txBody>
                  <a:tcPr marL="7309" marR="7309" marT="7309" marB="0" anchor="b">
                    <a:solidFill>
                      <a:srgbClr val="D7E4BD"/>
                    </a:solidFill>
                  </a:tcPr>
                </a:tc>
                <a:tc>
                  <a:txBody>
                    <a:bodyPr/>
                    <a:lstStyle/>
                    <a:p>
                      <a:pPr algn="ctr" fontAlgn="b"/>
                      <a:r>
                        <a:rPr lang="en-US" sz="1050" b="1" u="none" strike="noStrike" dirty="0">
                          <a:effectLst/>
                        </a:rPr>
                        <a:t>Cross-reference (STRING)</a:t>
                      </a:r>
                      <a:endParaRPr lang="en-US" sz="1050" b="1" i="0" u="none" strike="noStrike" dirty="0">
                        <a:solidFill>
                          <a:srgbClr val="000000"/>
                        </a:solidFill>
                        <a:effectLst/>
                        <a:latin typeface="Times New Roman"/>
                      </a:endParaRPr>
                    </a:p>
                  </a:txBody>
                  <a:tcPr marL="7309" marR="7309" marT="7309" marB="0" anchor="b">
                    <a:solidFill>
                      <a:srgbClr val="D7E4BD"/>
                    </a:solidFill>
                  </a:tcPr>
                </a:tc>
                <a:tc>
                  <a:txBody>
                    <a:bodyPr/>
                    <a:lstStyle/>
                    <a:p>
                      <a:pPr algn="ctr" fontAlgn="b"/>
                      <a:r>
                        <a:rPr lang="en-US" sz="1050" b="1" u="none" strike="noStrike" dirty="0">
                          <a:effectLst/>
                        </a:rPr>
                        <a:t>UniProtKB BLAST hit (cross-reference, STRING), % Identity</a:t>
                      </a:r>
                      <a:endParaRPr lang="en-US" sz="1050" b="1" i="0" u="none" strike="noStrike" dirty="0">
                        <a:solidFill>
                          <a:srgbClr val="000000"/>
                        </a:solidFill>
                        <a:effectLst/>
                        <a:latin typeface="Times New Roman"/>
                      </a:endParaRPr>
                    </a:p>
                  </a:txBody>
                  <a:tcPr marL="7309" marR="7309" marT="7309" marB="0" anchor="b">
                    <a:solidFill>
                      <a:srgbClr val="D7E4BD"/>
                    </a:solidFill>
                  </a:tcPr>
                </a:tc>
                <a:tc>
                  <a:txBody>
                    <a:bodyPr/>
                    <a:lstStyle/>
                    <a:p>
                      <a:pPr algn="ctr" fontAlgn="b"/>
                      <a:r>
                        <a:rPr lang="nl-NL" sz="1050" b="1" u="none" strike="noStrike" dirty="0" err="1" smtClean="0">
                          <a:effectLst/>
                        </a:rPr>
                        <a:t>Pathogenic</a:t>
                      </a:r>
                      <a:endParaRPr lang="nl-NL" sz="1050" b="1" u="none" strike="noStrike" dirty="0" smtClean="0">
                        <a:effectLst/>
                      </a:endParaRPr>
                    </a:p>
                    <a:p>
                      <a:pPr algn="ctr" fontAlgn="b"/>
                      <a:r>
                        <a:rPr lang="nl-NL" sz="1050" b="1" u="none" strike="noStrike" dirty="0" err="1" smtClean="0">
                          <a:effectLst/>
                        </a:rPr>
                        <a:t>Protein</a:t>
                      </a:r>
                      <a:endParaRPr lang="nl-NL" sz="1050" b="1" i="0" u="none" strike="noStrike" dirty="0">
                        <a:solidFill>
                          <a:srgbClr val="000000"/>
                        </a:solidFill>
                        <a:effectLst/>
                        <a:latin typeface="Times New Roman"/>
                      </a:endParaRPr>
                    </a:p>
                  </a:txBody>
                  <a:tcPr marL="7309" marR="7309" marT="7309" marB="0" anchor="b">
                    <a:solidFill>
                      <a:srgbClr val="D7E4BD"/>
                    </a:solidFill>
                  </a:tcPr>
                </a:tc>
                <a:tc>
                  <a:txBody>
                    <a:bodyPr/>
                    <a:lstStyle/>
                    <a:p>
                      <a:pPr algn="ctr" fontAlgn="b"/>
                      <a:r>
                        <a:rPr lang="en-US" sz="1050" b="1" u="none" strike="noStrike" dirty="0">
                          <a:effectLst/>
                        </a:rPr>
                        <a:t>Interacting proteins</a:t>
                      </a:r>
                      <a:endParaRPr lang="en-US" sz="1050" b="1" i="0" u="none" strike="noStrike" dirty="0">
                        <a:solidFill>
                          <a:srgbClr val="000000"/>
                        </a:solidFill>
                        <a:effectLst/>
                        <a:latin typeface="Times New Roman"/>
                      </a:endParaRPr>
                    </a:p>
                  </a:txBody>
                  <a:tcPr marL="7309" marR="7309" marT="7309" marB="0" anchor="b">
                    <a:solidFill>
                      <a:srgbClr val="D7E4BD"/>
                    </a:solidFill>
                  </a:tcPr>
                </a:tc>
              </a:tr>
              <a:tr h="240755">
                <a:tc>
                  <a:txBody>
                    <a:bodyPr/>
                    <a:lstStyle/>
                    <a:p>
                      <a:pPr algn="ctr" fontAlgn="ctr"/>
                      <a:r>
                        <a:rPr lang="en-US" sz="900" u="none" strike="noStrike" dirty="0">
                          <a:effectLst/>
                        </a:rPr>
                        <a:t>A0A045I964</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NA</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I6XH73 (83332.Rv3431c), 100%</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I6XH73</a:t>
                      </a:r>
                      <a:endParaRPr lang="en-US" sz="900" b="0" i="0" u="none" strike="noStrike" dirty="0">
                        <a:solidFill>
                          <a:srgbClr val="000000"/>
                        </a:solidFill>
                        <a:effectLst/>
                        <a:latin typeface="Times New Roman"/>
                      </a:endParaRPr>
                    </a:p>
                  </a:txBody>
                  <a:tcPr marL="7309" marR="7309" marT="7309" marB="0" anchor="ctr"/>
                </a:tc>
                <a:tc>
                  <a:txBody>
                    <a:bodyPr/>
                    <a:lstStyle/>
                    <a:p>
                      <a:pPr algn="l" fontAlgn="b"/>
                      <a:r>
                        <a:rPr lang="en-US" sz="900" u="none" strike="noStrike" dirty="0" smtClean="0">
                          <a:effectLst/>
                        </a:rPr>
                        <a:t>Rv3431c, </a:t>
                      </a:r>
                      <a:r>
                        <a:rPr lang="en-US" sz="900" u="none" strike="noStrike" dirty="0" err="1" smtClean="0">
                          <a:effectLst/>
                        </a:rPr>
                        <a:t>gadB</a:t>
                      </a:r>
                      <a:r>
                        <a:rPr lang="en-US" sz="900" u="none" strike="noStrike" dirty="0" smtClean="0">
                          <a:effectLst/>
                        </a:rPr>
                        <a:t>, </a:t>
                      </a:r>
                      <a:r>
                        <a:rPr lang="en-US" sz="900" u="none" strike="noStrike" dirty="0" err="1" smtClean="0">
                          <a:effectLst/>
                        </a:rPr>
                        <a:t>nnr</a:t>
                      </a:r>
                      <a:r>
                        <a:rPr lang="en-US" sz="900" u="none" strike="noStrike" dirty="0" smtClean="0">
                          <a:effectLst/>
                        </a:rPr>
                        <a:t>, Rv3434c, Rv3435c</a:t>
                      </a:r>
                      <a:endParaRPr lang="en-US" sz="900" b="0" i="0" u="none" strike="noStrike" dirty="0">
                        <a:solidFill>
                          <a:srgbClr val="000000"/>
                        </a:solidFill>
                        <a:effectLst/>
                        <a:latin typeface="Times New Roman"/>
                      </a:endParaRPr>
                    </a:p>
                  </a:txBody>
                  <a:tcPr marL="7309" marR="7309" marT="7309" marB="0" anchor="b"/>
                </a:tc>
              </a:tr>
              <a:tr h="328866">
                <a:tc>
                  <a:txBody>
                    <a:bodyPr/>
                    <a:lstStyle/>
                    <a:p>
                      <a:pPr algn="ctr" fontAlgn="ctr"/>
                      <a:r>
                        <a:rPr lang="en-US" sz="900" u="none" strike="noStrike">
                          <a:effectLst/>
                        </a:rPr>
                        <a:t>A5U2C2</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419947.MRA_1429</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F5Z390 (875328.JDM601_3772), 90.8%</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A5U2C2</a:t>
                      </a:r>
                      <a:endParaRPr lang="en-US" sz="900" b="0" i="0" u="none" strike="noStrike" dirty="0">
                        <a:solidFill>
                          <a:srgbClr val="000000"/>
                        </a:solidFill>
                        <a:effectLst/>
                        <a:latin typeface="Times New Roman"/>
                      </a:endParaRPr>
                    </a:p>
                  </a:txBody>
                  <a:tcPr marL="7309" marR="7309" marT="7309" marB="0" anchor="ctr"/>
                </a:tc>
                <a:tc>
                  <a:txBody>
                    <a:bodyPr/>
                    <a:lstStyle/>
                    <a:p>
                      <a:pPr algn="l" fontAlgn="b"/>
                      <a:r>
                        <a:rPr lang="en-US" sz="900" u="none" strike="noStrike" dirty="0" smtClean="0">
                          <a:effectLst/>
                        </a:rPr>
                        <a:t>MRA_1028, MRA_1424, MRA_1430, MRA_1431, MRA_1432, MRA_1648, MtubH3_010100010416</a:t>
                      </a:r>
                      <a:r>
                        <a:rPr lang="en-US" sz="900" b="0" i="0" u="none" strike="noStrike" dirty="0" smtClean="0">
                          <a:solidFill>
                            <a:srgbClr val="000000"/>
                          </a:solidFill>
                          <a:effectLst/>
                          <a:latin typeface="Times New Roman"/>
                        </a:rPr>
                        <a:t>,</a:t>
                      </a:r>
                      <a:r>
                        <a:rPr lang="en-US" sz="900" b="0" i="0" u="none" strike="noStrike" baseline="0" dirty="0" smtClean="0">
                          <a:solidFill>
                            <a:srgbClr val="000000"/>
                          </a:solidFill>
                          <a:effectLst/>
                          <a:latin typeface="Times New Roman"/>
                        </a:rPr>
                        <a:t> </a:t>
                      </a:r>
                      <a:r>
                        <a:rPr lang="nl-NL" sz="900" u="none" strike="noStrike" dirty="0" err="1" smtClean="0">
                          <a:effectLst/>
                        </a:rPr>
                        <a:t>mfd</a:t>
                      </a:r>
                      <a:r>
                        <a:rPr lang="nl-NL" sz="900" u="none" strike="noStrike" dirty="0" smtClean="0">
                          <a:effectLst/>
                        </a:rPr>
                        <a:t>, </a:t>
                      </a:r>
                      <a:r>
                        <a:rPr lang="fr-FR" sz="900" u="none" strike="noStrike" dirty="0" err="1" smtClean="0">
                          <a:effectLst/>
                        </a:rPr>
                        <a:t>uvrA</a:t>
                      </a:r>
                      <a:r>
                        <a:rPr lang="fr-FR" sz="900" u="none" strike="noStrike" dirty="0" smtClean="0">
                          <a:effectLst/>
                        </a:rPr>
                        <a:t>, </a:t>
                      </a:r>
                      <a:r>
                        <a:rPr lang="fr-FR" sz="900" u="none" strike="noStrike" dirty="0" err="1" smtClean="0">
                          <a:effectLst/>
                        </a:rPr>
                        <a:t>uvrB</a:t>
                      </a:r>
                      <a:r>
                        <a:rPr lang="fr-FR" sz="900" b="0" i="0" u="none" strike="noStrike" dirty="0" smtClean="0">
                          <a:solidFill>
                            <a:srgbClr val="000000"/>
                          </a:solidFill>
                          <a:effectLst/>
                          <a:latin typeface="Times New Roman"/>
                        </a:rPr>
                        <a:t>,</a:t>
                      </a:r>
                      <a:r>
                        <a:rPr lang="fr-FR" sz="900" b="0" i="0" u="none" strike="noStrike" baseline="0" dirty="0" smtClean="0">
                          <a:solidFill>
                            <a:srgbClr val="000000"/>
                          </a:solidFill>
                          <a:effectLst/>
                          <a:latin typeface="Times New Roman"/>
                        </a:rPr>
                        <a:t> </a:t>
                      </a:r>
                      <a:r>
                        <a:rPr lang="fr-FR" sz="900" u="none" strike="noStrike" dirty="0" err="1" smtClean="0">
                          <a:effectLst/>
                        </a:rPr>
                        <a:t>uvrC</a:t>
                      </a:r>
                      <a:endParaRPr lang="fr-FR" sz="900" b="0" i="0" u="none" strike="noStrike" dirty="0">
                        <a:solidFill>
                          <a:srgbClr val="000000"/>
                        </a:solidFill>
                        <a:effectLst/>
                        <a:latin typeface="Times New Roman"/>
                      </a:endParaRPr>
                    </a:p>
                  </a:txBody>
                  <a:tcPr marL="7309" marR="7309" marT="7309" marB="0" anchor="b"/>
                </a:tc>
              </a:tr>
              <a:tr h="373949">
                <a:tc>
                  <a:txBody>
                    <a:bodyPr/>
                    <a:lstStyle/>
                    <a:p>
                      <a:pPr algn="ctr" fontAlgn="ctr"/>
                      <a:r>
                        <a:rPr lang="en-US" sz="900" u="none" strike="noStrike">
                          <a:effectLst/>
                        </a:rPr>
                        <a:t>A5U956</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419947.MRA_3767</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a:effectLst/>
                        </a:rPr>
                        <a:t>NA</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A5U956</a:t>
                      </a:r>
                      <a:endParaRPr lang="en-US" sz="900" b="0" i="0" u="none" strike="noStrike" dirty="0">
                        <a:solidFill>
                          <a:srgbClr val="000000"/>
                        </a:solidFill>
                        <a:effectLst/>
                        <a:latin typeface="Times New Roman"/>
                      </a:endParaRPr>
                    </a:p>
                  </a:txBody>
                  <a:tcPr marL="7309" marR="7309" marT="7309" marB="0" anchor="ctr"/>
                </a:tc>
                <a:tc>
                  <a:txBody>
                    <a:bodyPr/>
                    <a:lstStyle/>
                    <a:p>
                      <a:pPr algn="l" fontAlgn="b"/>
                      <a:r>
                        <a:rPr lang="en-US" sz="900" u="none" strike="noStrike" dirty="0" smtClean="0">
                          <a:effectLst/>
                        </a:rPr>
                        <a:t>MRA_0226, MRA_0381, MRA_1886, MRA_3014</a:t>
                      </a:r>
                      <a:r>
                        <a:rPr lang="en-US" sz="900" b="0" i="0" u="none" strike="noStrike" dirty="0" smtClean="0">
                          <a:solidFill>
                            <a:srgbClr val="000000"/>
                          </a:solidFill>
                          <a:effectLst/>
                          <a:latin typeface="Times New Roman"/>
                        </a:rPr>
                        <a:t>,</a:t>
                      </a:r>
                      <a:r>
                        <a:rPr lang="en-US" sz="900" b="0" i="0" u="none" strike="noStrike" baseline="0" dirty="0" smtClean="0">
                          <a:solidFill>
                            <a:srgbClr val="000000"/>
                          </a:solidFill>
                          <a:effectLst/>
                          <a:latin typeface="Times New Roman"/>
                        </a:rPr>
                        <a:t> </a:t>
                      </a:r>
                      <a:r>
                        <a:rPr lang="en-US" sz="900" u="none" strike="noStrike" dirty="0" smtClean="0">
                          <a:effectLst/>
                        </a:rPr>
                        <a:t>MRA_3766, MRA_3767, MRA_3895</a:t>
                      </a:r>
                      <a:r>
                        <a:rPr lang="en-US" sz="900" b="0" i="0" u="none" strike="noStrike" dirty="0" smtClean="0">
                          <a:solidFill>
                            <a:srgbClr val="000000"/>
                          </a:solidFill>
                          <a:effectLst/>
                          <a:latin typeface="Times New Roman"/>
                        </a:rPr>
                        <a:t>,</a:t>
                      </a:r>
                      <a:r>
                        <a:rPr lang="en-US" sz="900" b="0" i="0" u="none" strike="noStrike" baseline="0" dirty="0" smtClean="0">
                          <a:solidFill>
                            <a:srgbClr val="000000"/>
                          </a:solidFill>
                          <a:effectLst/>
                          <a:latin typeface="Times New Roman"/>
                        </a:rPr>
                        <a:t> </a:t>
                      </a:r>
                      <a:r>
                        <a:rPr lang="en-US" sz="900" u="none" strike="noStrike" dirty="0" err="1" smtClean="0">
                          <a:effectLst/>
                        </a:rPr>
                        <a:t>ethR</a:t>
                      </a:r>
                      <a:endParaRPr lang="en-US" sz="900" b="0" i="0" u="none" strike="noStrike" dirty="0">
                        <a:solidFill>
                          <a:srgbClr val="000000"/>
                        </a:solidFill>
                        <a:effectLst/>
                        <a:latin typeface="Times New Roman"/>
                      </a:endParaRPr>
                    </a:p>
                  </a:txBody>
                  <a:tcPr marL="7309" marR="7309" marT="7309" marB="0" anchor="b"/>
                </a:tc>
              </a:tr>
              <a:tr h="272686">
                <a:tc>
                  <a:txBody>
                    <a:bodyPr/>
                    <a:lstStyle/>
                    <a:p>
                      <a:pPr algn="ctr" fontAlgn="ctr"/>
                      <a:r>
                        <a:rPr lang="en-US" sz="900" u="none" strike="noStrike">
                          <a:effectLst/>
                        </a:rPr>
                        <a:t>A0A0E2WUC4</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a:effectLst/>
                        </a:rPr>
                        <a:t>NA</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a:effectLst/>
                        </a:rPr>
                        <a:t>NA</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a:effectLst/>
                        </a:rPr>
                        <a:t>F5Z390</a:t>
                      </a:r>
                      <a:endParaRPr lang="en-US" sz="900" b="0" i="0" u="none" strike="noStrike">
                        <a:solidFill>
                          <a:srgbClr val="000000"/>
                        </a:solidFill>
                        <a:effectLst/>
                        <a:latin typeface="Times New Roman"/>
                      </a:endParaRPr>
                    </a:p>
                  </a:txBody>
                  <a:tcPr marL="7309" marR="7309" marT="7309" marB="0" anchor="ctr"/>
                </a:tc>
                <a:tc>
                  <a:txBody>
                    <a:bodyPr/>
                    <a:lstStyle/>
                    <a:p>
                      <a:pPr algn="l" fontAlgn="b"/>
                      <a:r>
                        <a:rPr lang="en-US" sz="900" u="none" strike="noStrike" dirty="0" smtClean="0">
                          <a:effectLst/>
                        </a:rPr>
                        <a:t>JDM601_3772, JDM601_3773, JDM601_3774</a:t>
                      </a:r>
                      <a:endParaRPr lang="en-US" sz="900" b="0" i="0" u="none" strike="noStrike" dirty="0">
                        <a:solidFill>
                          <a:srgbClr val="000000"/>
                        </a:solidFill>
                        <a:effectLst/>
                        <a:latin typeface="Times New Roman"/>
                      </a:endParaRPr>
                    </a:p>
                  </a:txBody>
                  <a:tcPr marL="7309" marR="7309" marT="7309" marB="0" anchor="b"/>
                </a:tc>
              </a:tr>
              <a:tr h="331264">
                <a:tc>
                  <a:txBody>
                    <a:bodyPr/>
                    <a:lstStyle/>
                    <a:p>
                      <a:pPr algn="ctr" fontAlgn="ctr"/>
                      <a:r>
                        <a:rPr lang="en-US" sz="900" u="none" strike="noStrike">
                          <a:effectLst/>
                        </a:rPr>
                        <a:t>O32984</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a:effectLst/>
                        </a:rPr>
                        <a:t>272631.ML1860</a:t>
                      </a:r>
                      <a:endParaRPr lang="en-US" sz="900" b="0" i="0" u="none" strike="noStrike">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NA</a:t>
                      </a:r>
                      <a:endParaRPr lang="en-US" sz="900" b="0" i="0" u="none" strike="noStrike" dirty="0">
                        <a:solidFill>
                          <a:srgbClr val="000000"/>
                        </a:solidFill>
                        <a:effectLst/>
                        <a:latin typeface="Times New Roman"/>
                      </a:endParaRPr>
                    </a:p>
                  </a:txBody>
                  <a:tcPr marL="7309" marR="7309" marT="7309" marB="0" anchor="ctr"/>
                </a:tc>
                <a:tc>
                  <a:txBody>
                    <a:bodyPr/>
                    <a:lstStyle/>
                    <a:p>
                      <a:pPr algn="ctr" fontAlgn="ctr"/>
                      <a:r>
                        <a:rPr lang="en-US" sz="900" u="none" strike="noStrike" dirty="0">
                          <a:effectLst/>
                        </a:rPr>
                        <a:t>O32984</a:t>
                      </a:r>
                      <a:endParaRPr lang="en-US" sz="900" b="0" i="0" u="none" strike="noStrike" dirty="0">
                        <a:solidFill>
                          <a:srgbClr val="000000"/>
                        </a:solidFill>
                        <a:effectLst/>
                        <a:latin typeface="Times New Roman"/>
                      </a:endParaRPr>
                    </a:p>
                  </a:txBody>
                  <a:tcPr marL="7309" marR="7309" marT="7309" marB="0" anchor="ctr"/>
                </a:tc>
                <a:tc>
                  <a:txBody>
                    <a:bodyPr/>
                    <a:lstStyle/>
                    <a:p>
                      <a:pPr algn="l" fontAlgn="b"/>
                      <a:r>
                        <a:rPr lang="en-US" sz="900" u="none" strike="noStrike" dirty="0" err="1" smtClean="0">
                          <a:effectLst/>
                        </a:rPr>
                        <a:t>rplB</a:t>
                      </a:r>
                      <a:r>
                        <a:rPr lang="en-US" sz="900" u="none" strike="noStrike" dirty="0" smtClean="0">
                          <a:effectLst/>
                        </a:rPr>
                        <a:t>, </a:t>
                      </a:r>
                      <a:r>
                        <a:rPr lang="en-US" sz="900" u="none" strike="noStrike" dirty="0" err="1" smtClean="0">
                          <a:effectLst/>
                        </a:rPr>
                        <a:t>rplC</a:t>
                      </a:r>
                      <a:r>
                        <a:rPr lang="en-US" sz="900" u="none" strike="noStrike" dirty="0" smtClean="0">
                          <a:effectLst/>
                        </a:rPr>
                        <a:t>, </a:t>
                      </a:r>
                      <a:r>
                        <a:rPr lang="en-US" sz="900" u="none" strike="noStrike" dirty="0" err="1" smtClean="0">
                          <a:effectLst/>
                        </a:rPr>
                        <a:t>rplD</a:t>
                      </a:r>
                      <a:r>
                        <a:rPr lang="en-US" sz="900" u="none" strike="noStrike" dirty="0" smtClean="0">
                          <a:effectLst/>
                        </a:rPr>
                        <a:t>, </a:t>
                      </a:r>
                      <a:r>
                        <a:rPr lang="en-US" sz="900" u="none" strike="noStrike" dirty="0" err="1" smtClean="0">
                          <a:effectLst/>
                        </a:rPr>
                        <a:t>rplF</a:t>
                      </a:r>
                      <a:r>
                        <a:rPr lang="en-US" sz="900" u="none" strike="noStrike" dirty="0" smtClean="0">
                          <a:effectLst/>
                        </a:rPr>
                        <a:t>, </a:t>
                      </a:r>
                      <a:r>
                        <a:rPr lang="en-US" sz="900" u="none" strike="noStrike" dirty="0" err="1" smtClean="0">
                          <a:effectLst/>
                        </a:rPr>
                        <a:t>rplN</a:t>
                      </a:r>
                      <a:r>
                        <a:rPr lang="en-US" sz="900" u="none" strike="noStrike" dirty="0" smtClean="0">
                          <a:effectLst/>
                        </a:rPr>
                        <a:t>, </a:t>
                      </a:r>
                      <a:r>
                        <a:rPr lang="en-US" sz="900" u="none" strike="noStrike" dirty="0" err="1" smtClean="0">
                          <a:effectLst/>
                        </a:rPr>
                        <a:t>rplP</a:t>
                      </a:r>
                      <a:r>
                        <a:rPr lang="en-US" sz="900" u="none" strike="noStrike" dirty="0" smtClean="0">
                          <a:effectLst/>
                        </a:rPr>
                        <a:t>, </a:t>
                      </a:r>
                      <a:r>
                        <a:rPr lang="en-US" sz="900" u="none" strike="noStrike" dirty="0" err="1" smtClean="0">
                          <a:effectLst/>
                        </a:rPr>
                        <a:t>rplV</a:t>
                      </a:r>
                      <a:r>
                        <a:rPr lang="en-US" sz="900" u="none" strike="noStrike" dirty="0" smtClean="0">
                          <a:effectLst/>
                        </a:rPr>
                        <a:t>, </a:t>
                      </a:r>
                      <a:r>
                        <a:rPr lang="en-US" sz="900" u="none" strike="noStrike" dirty="0" err="1" smtClean="0">
                          <a:effectLst/>
                        </a:rPr>
                        <a:t>rplW</a:t>
                      </a:r>
                      <a:r>
                        <a:rPr lang="en-US" sz="900" b="0" i="0" u="none" strike="noStrike" dirty="0" smtClean="0">
                          <a:solidFill>
                            <a:srgbClr val="000000"/>
                          </a:solidFill>
                          <a:effectLst/>
                          <a:latin typeface="Times New Roman"/>
                        </a:rPr>
                        <a:t>,</a:t>
                      </a:r>
                      <a:r>
                        <a:rPr lang="en-US" sz="900" b="0" i="0" u="none" strike="noStrike" baseline="0" dirty="0" smtClean="0">
                          <a:solidFill>
                            <a:srgbClr val="000000"/>
                          </a:solidFill>
                          <a:effectLst/>
                          <a:latin typeface="Times New Roman"/>
                        </a:rPr>
                        <a:t> </a:t>
                      </a:r>
                      <a:r>
                        <a:rPr lang="en-US" sz="900" u="none" strike="noStrike" dirty="0" err="1" smtClean="0">
                          <a:effectLst/>
                        </a:rPr>
                        <a:t>rpmC</a:t>
                      </a:r>
                      <a:r>
                        <a:rPr lang="en-US" sz="900" u="none" strike="noStrike" dirty="0" smtClean="0">
                          <a:effectLst/>
                        </a:rPr>
                        <a:t>, </a:t>
                      </a:r>
                      <a:r>
                        <a:rPr lang="en-US" sz="900" u="none" strike="noStrike" dirty="0" err="1" smtClean="0">
                          <a:effectLst/>
                        </a:rPr>
                        <a:t>rpsC</a:t>
                      </a:r>
                      <a:r>
                        <a:rPr lang="en-US" sz="900" u="none" strike="noStrike" dirty="0" smtClean="0">
                          <a:effectLst/>
                        </a:rPr>
                        <a:t>, rpsS</a:t>
                      </a:r>
                      <a:endParaRPr lang="en-US" sz="900" b="0" i="0" u="none" strike="noStrike" dirty="0">
                        <a:solidFill>
                          <a:srgbClr val="000000"/>
                        </a:solidFill>
                        <a:effectLst/>
                        <a:latin typeface="Times New Roman"/>
                      </a:endParaRPr>
                    </a:p>
                  </a:txBody>
                  <a:tcPr marL="7309" marR="7309" marT="7309" marB="0" anchor="b"/>
                </a:tc>
              </a:tr>
              <a:tr h="331264">
                <a:tc>
                  <a:txBody>
                    <a:bodyPr/>
                    <a:lstStyle/>
                    <a:p>
                      <a:pPr algn="ctr" fontAlgn="ctr"/>
                      <a:r>
                        <a:rPr lang="en-US" sz="800" u="none" strike="noStrike" dirty="0">
                          <a:effectLst/>
                        </a:rPr>
                        <a:t>P0A521</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Oligomer of 14 subunits</a:t>
                      </a:r>
                      <a:endParaRPr lang="en-US" sz="800" b="1" i="0" u="none" strike="noStrike">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NA</a:t>
                      </a:r>
                      <a:endParaRPr lang="en-US" sz="800" b="1" i="0" u="none" strike="noStrike">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P0A521</a:t>
                      </a:r>
                      <a:endParaRPr lang="en-US" sz="800" b="1" i="0" u="none" strike="noStrike">
                        <a:solidFill>
                          <a:srgbClr val="000000"/>
                        </a:solidFill>
                        <a:effectLst/>
                        <a:latin typeface="Times New Roman"/>
                      </a:endParaRPr>
                    </a:p>
                  </a:txBody>
                  <a:tcPr marL="6531" marR="6531" marT="6531" marB="0" anchor="ctr"/>
                </a:tc>
                <a:tc>
                  <a:txBody>
                    <a:bodyPr/>
                    <a:lstStyle/>
                    <a:p>
                      <a:pPr algn="l" fontAlgn="b"/>
                      <a:r>
                        <a:rPr lang="en-US" sz="800" u="none" strike="noStrike">
                          <a:effectLst/>
                        </a:rPr>
                        <a:t>NA</a:t>
                      </a:r>
                      <a:endParaRPr lang="en-US" sz="800" b="1" i="0" u="none" strike="noStrike">
                        <a:solidFill>
                          <a:srgbClr val="000000"/>
                        </a:solidFill>
                        <a:effectLst/>
                        <a:latin typeface="Times New Roman"/>
                      </a:endParaRPr>
                    </a:p>
                  </a:txBody>
                  <a:tcPr marL="6531" marR="6531" marT="6531" marB="0" anchor="b"/>
                </a:tc>
              </a:tr>
              <a:tr h="331264">
                <a:tc>
                  <a:txBody>
                    <a:bodyPr/>
                    <a:lstStyle/>
                    <a:p>
                      <a:pPr algn="ctr" fontAlgn="ctr"/>
                      <a:r>
                        <a:rPr lang="en-US" sz="800" u="none" strike="noStrike" dirty="0">
                          <a:effectLst/>
                        </a:rPr>
                        <a:t>P09239</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272631.ML0317</a:t>
                      </a:r>
                      <a:endParaRPr lang="en-US" sz="800" b="1" i="0" u="none" strike="noStrike">
                        <a:solidFill>
                          <a:srgbClr val="000000"/>
                        </a:solidFill>
                        <a:effectLst/>
                        <a:latin typeface="Times New Roman"/>
                      </a:endParaRPr>
                    </a:p>
                  </a:txBody>
                  <a:tcPr marL="6531" marR="6531" marT="6531" marB="0" anchor="ctr"/>
                </a:tc>
                <a:tc>
                  <a:txBody>
                    <a:bodyPr/>
                    <a:lstStyle/>
                    <a:p>
                      <a:pPr algn="ctr" fontAlgn="ctr"/>
                      <a:r>
                        <a:rPr lang="en-US" sz="800" u="none" strike="noStrike" dirty="0">
                          <a:effectLst/>
                        </a:rPr>
                        <a:t>NA</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P09239</a:t>
                      </a:r>
                      <a:endParaRPr lang="en-US" sz="800" b="1" i="0" u="none" strike="noStrike">
                        <a:solidFill>
                          <a:srgbClr val="000000"/>
                        </a:solidFill>
                        <a:effectLst/>
                        <a:latin typeface="Times New Roman"/>
                      </a:endParaRPr>
                    </a:p>
                  </a:txBody>
                  <a:tcPr marL="6531" marR="6531" marT="6531" marB="0" anchor="ctr"/>
                </a:tc>
                <a:tc>
                  <a:txBody>
                    <a:bodyPr/>
                    <a:lstStyle/>
                    <a:p>
                      <a:pPr algn="l" fontAlgn="b"/>
                      <a:r>
                        <a:rPr lang="en-US" sz="800" u="none" strike="noStrike" dirty="0" err="1" smtClean="0">
                          <a:effectLst/>
                        </a:rPr>
                        <a:t>clpB</a:t>
                      </a:r>
                      <a:r>
                        <a:rPr lang="en-US" sz="800" u="none" strike="noStrike" dirty="0" smtClean="0">
                          <a:effectLst/>
                        </a:rPr>
                        <a:t>, dnaJ1, dnaJ2, </a:t>
                      </a:r>
                      <a:r>
                        <a:rPr lang="en-US" sz="800" u="none" strike="noStrike" dirty="0" err="1" smtClean="0">
                          <a:effectLst/>
                        </a:rPr>
                        <a:t>dnaK</a:t>
                      </a:r>
                      <a:r>
                        <a:rPr lang="en-US" sz="800" u="none" strike="noStrike" dirty="0" smtClean="0">
                          <a:effectLst/>
                        </a:rPr>
                        <a:t>, groL2, </a:t>
                      </a:r>
                      <a:r>
                        <a:rPr lang="en-US" sz="800" u="none" strike="noStrike" dirty="0" err="1" smtClean="0">
                          <a:effectLst/>
                        </a:rPr>
                        <a:t>groS</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err="1" smtClean="0">
                          <a:effectLst/>
                        </a:rPr>
                        <a:t>grpE</a:t>
                      </a:r>
                      <a:r>
                        <a:rPr lang="en-US" sz="800" u="none" strike="noStrike" dirty="0" smtClean="0">
                          <a:effectLst/>
                        </a:rPr>
                        <a:t>, </a:t>
                      </a:r>
                      <a:r>
                        <a:rPr lang="en-US" sz="800" u="none" strike="noStrike" dirty="0" err="1" smtClean="0">
                          <a:effectLst/>
                        </a:rPr>
                        <a:t>hrcA</a:t>
                      </a:r>
                      <a:r>
                        <a:rPr lang="en-US" sz="800" u="none" strike="noStrike" dirty="0" smtClean="0">
                          <a:effectLst/>
                        </a:rPr>
                        <a:t>, </a:t>
                      </a:r>
                      <a:r>
                        <a:rPr lang="en-US" sz="800" u="none" strike="noStrike" dirty="0" err="1" smtClean="0">
                          <a:effectLst/>
                        </a:rPr>
                        <a:t>htpG</a:t>
                      </a:r>
                      <a:r>
                        <a:rPr lang="en-US" sz="800" u="none" strike="noStrike" dirty="0" smtClean="0">
                          <a:effectLst/>
                        </a:rPr>
                        <a:t>, </a:t>
                      </a:r>
                      <a:r>
                        <a:rPr lang="nl-NL" sz="800" u="none" strike="noStrike" dirty="0" err="1" smtClean="0">
                          <a:effectLst/>
                        </a:rPr>
                        <a:t>mdh</a:t>
                      </a:r>
                      <a:r>
                        <a:rPr lang="nl-NL" sz="800" u="none" strike="noStrike" dirty="0" smtClean="0">
                          <a:effectLst/>
                        </a:rPr>
                        <a:t>, </a:t>
                      </a:r>
                      <a:r>
                        <a:rPr lang="en-US" sz="800" u="none" strike="noStrike" dirty="0" err="1" smtClean="0">
                          <a:effectLst/>
                        </a:rPr>
                        <a:t>pheT</a:t>
                      </a:r>
                      <a:endParaRPr lang="en-US" sz="800" b="1" i="0" u="none" strike="noStrike" dirty="0">
                        <a:solidFill>
                          <a:srgbClr val="000000"/>
                        </a:solidFill>
                        <a:effectLst/>
                        <a:latin typeface="Times New Roman"/>
                      </a:endParaRPr>
                    </a:p>
                  </a:txBody>
                  <a:tcPr marL="6531" marR="6531" marT="6531" marB="0" anchor="b"/>
                </a:tc>
              </a:tr>
              <a:tr h="331264">
                <a:tc>
                  <a:txBody>
                    <a:bodyPr/>
                    <a:lstStyle/>
                    <a:p>
                      <a:pPr algn="ctr" fontAlgn="ctr"/>
                      <a:r>
                        <a:rPr lang="en-US" sz="800" u="none" strike="noStrike" dirty="0">
                          <a:effectLst/>
                        </a:rPr>
                        <a:t>P46861</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272631.ML0233</a:t>
                      </a:r>
                      <a:endParaRPr lang="en-US" sz="800" b="1" i="0" u="none" strike="noStrike">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NA</a:t>
                      </a:r>
                      <a:endParaRPr lang="en-US" sz="800" b="1" i="0" u="none" strike="noStrike">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P46861</a:t>
                      </a:r>
                      <a:endParaRPr lang="en-US" sz="800" b="1" i="0" u="none" strike="noStrike">
                        <a:solidFill>
                          <a:srgbClr val="000000"/>
                        </a:solidFill>
                        <a:effectLst/>
                        <a:latin typeface="Times New Roman"/>
                      </a:endParaRPr>
                    </a:p>
                  </a:txBody>
                  <a:tcPr marL="6531" marR="6531" marT="6531" marB="0" anchor="ctr"/>
                </a:tc>
                <a:tc>
                  <a:txBody>
                    <a:bodyPr/>
                    <a:lstStyle/>
                    <a:p>
                      <a:pPr algn="l" fontAlgn="b"/>
                      <a:r>
                        <a:rPr lang="en-US" sz="800" u="none" strike="noStrike" dirty="0" smtClean="0">
                          <a:effectLst/>
                        </a:rPr>
                        <a:t>argS, gltX, guaA, ileS, </a:t>
                      </a:r>
                      <a:r>
                        <a:rPr lang="fr-FR" sz="800" u="none" strike="noStrike" dirty="0" smtClean="0">
                          <a:effectLst/>
                        </a:rPr>
                        <a:t>leuS, </a:t>
                      </a:r>
                      <a:r>
                        <a:rPr lang="en-US" sz="800" u="none" strike="noStrike" dirty="0" smtClean="0">
                          <a:effectLst/>
                        </a:rPr>
                        <a:t>lysS, lysX, </a:t>
                      </a:r>
                      <a:r>
                        <a:rPr lang="en-US" sz="800" u="none" strike="noStrike" dirty="0">
                          <a:effectLst/>
                        </a:rPr>
                        <a:t>(ML1393 </a:t>
                      </a:r>
                      <a:r>
                        <a:rPr lang="en-US" sz="800" u="none" strike="noStrike" dirty="0" smtClean="0">
                          <a:effectLst/>
                        </a:rPr>
                        <a:t>)</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metG, panC, </a:t>
                      </a:r>
                      <a:r>
                        <a:rPr lang="en-US" sz="800" u="none" strike="noStrike" dirty="0" err="1" smtClean="0">
                          <a:effectLst/>
                        </a:rPr>
                        <a:t>pheT</a:t>
                      </a:r>
                      <a:r>
                        <a:rPr lang="en-US" sz="800" u="none" strike="noStrike" dirty="0" smtClean="0">
                          <a:effectLst/>
                        </a:rPr>
                        <a:t>, proS</a:t>
                      </a:r>
                      <a:endParaRPr lang="en-US" sz="800" b="1" i="0" u="none" strike="noStrike" dirty="0">
                        <a:solidFill>
                          <a:srgbClr val="000000"/>
                        </a:solidFill>
                        <a:effectLst/>
                        <a:latin typeface="Times New Roman"/>
                      </a:endParaRPr>
                    </a:p>
                  </a:txBody>
                  <a:tcPr marL="6531" marR="6531" marT="6531" marB="0" anchor="b"/>
                </a:tc>
              </a:tr>
              <a:tr h="331264">
                <a:tc>
                  <a:txBody>
                    <a:bodyPr/>
                    <a:lstStyle/>
                    <a:p>
                      <a:pPr algn="ctr" fontAlgn="ctr"/>
                      <a:r>
                        <a:rPr lang="en-US" sz="800" u="none" strike="noStrike" dirty="0">
                          <a:effectLst/>
                        </a:rPr>
                        <a:t>P9WG07</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dirty="0">
                          <a:effectLst/>
                        </a:rPr>
                        <a:t>83332.Rv0935</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dirty="0">
                          <a:effectLst/>
                        </a:rPr>
                        <a:t>NA</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P9WG07</a:t>
                      </a:r>
                      <a:endParaRPr lang="en-US" sz="800" b="1" i="0" u="none" strike="noStrike">
                        <a:solidFill>
                          <a:srgbClr val="000000"/>
                        </a:solidFill>
                        <a:effectLst/>
                        <a:latin typeface="Times New Roman"/>
                      </a:endParaRPr>
                    </a:p>
                  </a:txBody>
                  <a:tcPr marL="6531" marR="6531" marT="6531" marB="0" anchor="ctr"/>
                </a:tc>
                <a:tc>
                  <a:txBody>
                    <a:bodyPr/>
                    <a:lstStyle/>
                    <a:p>
                      <a:pPr algn="l" fontAlgn="b"/>
                      <a:r>
                        <a:rPr lang="en-US" sz="800" u="none" strike="noStrike" dirty="0">
                          <a:effectLst/>
                        </a:rPr>
                        <a:t>phoU1 (</a:t>
                      </a:r>
                      <a:r>
                        <a:rPr lang="en-US" sz="800" u="none" strike="noStrike" dirty="0" smtClean="0">
                          <a:effectLst/>
                        </a:rPr>
                        <a:t>Rv3301c),</a:t>
                      </a:r>
                      <a:r>
                        <a:rPr lang="en-US" sz="800" b="1" i="0" u="none" strike="noStrike" baseline="0" dirty="0">
                          <a:solidFill>
                            <a:srgbClr val="000000"/>
                          </a:solidFill>
                          <a:effectLst/>
                          <a:latin typeface="Times New Roman"/>
                        </a:rPr>
                        <a:t> </a:t>
                      </a:r>
                      <a:r>
                        <a:rPr lang="en-US" sz="800" u="none" strike="noStrike" dirty="0" smtClean="0">
                          <a:effectLst/>
                        </a:rPr>
                        <a:t>phoU2 </a:t>
                      </a:r>
                      <a:r>
                        <a:rPr lang="en-US" sz="800" u="none" strike="noStrike" dirty="0">
                          <a:effectLst/>
                        </a:rPr>
                        <a:t>(Rv0821c</a:t>
                      </a:r>
                      <a:r>
                        <a:rPr lang="en-US" sz="800" u="none" strike="noStrike" dirty="0" smtClean="0">
                          <a:effectLst/>
                        </a:rPr>
                        <a:t>)</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pstA1</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pstA2,</a:t>
                      </a:r>
                      <a:r>
                        <a:rPr lang="en-US" sz="800" b="1" i="0" u="none" strike="noStrike" baseline="0" dirty="0">
                          <a:solidFill>
                            <a:srgbClr val="000000"/>
                          </a:solidFill>
                          <a:effectLst/>
                          <a:latin typeface="Times New Roman"/>
                        </a:rPr>
                        <a:t> </a:t>
                      </a:r>
                      <a:r>
                        <a:rPr lang="en-US" sz="800" u="none" strike="noStrike" dirty="0" smtClean="0">
                          <a:effectLst/>
                        </a:rPr>
                        <a:t>pstB1 </a:t>
                      </a:r>
                      <a:r>
                        <a:rPr lang="en-US" sz="800" u="none" strike="noStrike" dirty="0">
                          <a:effectLst/>
                        </a:rPr>
                        <a:t>or </a:t>
                      </a:r>
                      <a:r>
                        <a:rPr lang="en-US" sz="800" u="none" strike="noStrike" dirty="0" err="1">
                          <a:effectLst/>
                        </a:rPr>
                        <a:t>phoT</a:t>
                      </a:r>
                      <a:r>
                        <a:rPr lang="en-US" sz="800" u="none" strike="noStrike" dirty="0">
                          <a:effectLst/>
                        </a:rPr>
                        <a:t> (</a:t>
                      </a:r>
                      <a:r>
                        <a:rPr lang="en-US" sz="800" u="none" strike="noStrike" dirty="0" smtClean="0">
                          <a:effectLst/>
                        </a:rPr>
                        <a:t>Rv0820), pstB2 </a:t>
                      </a:r>
                      <a:r>
                        <a:rPr lang="en-US" sz="800" u="none" strike="noStrike" dirty="0">
                          <a:effectLst/>
                        </a:rPr>
                        <a:t>or </a:t>
                      </a:r>
                      <a:r>
                        <a:rPr lang="en-US" sz="800" u="none" strike="noStrike" dirty="0" err="1">
                          <a:effectLst/>
                        </a:rPr>
                        <a:t>pstB</a:t>
                      </a:r>
                      <a:r>
                        <a:rPr lang="en-US" sz="800" u="none" strike="noStrike" dirty="0">
                          <a:effectLst/>
                        </a:rPr>
                        <a:t> (Rv0933</a:t>
                      </a:r>
                      <a:r>
                        <a:rPr lang="en-US" sz="800" u="none" strike="noStrike" dirty="0" smtClean="0">
                          <a:effectLst/>
                        </a:rPr>
                        <a:t>), pstC1</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pstS1</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pstS2, pstS3, </a:t>
                      </a:r>
                      <a:r>
                        <a:rPr lang="en-US" sz="800" u="none" strike="noStrike" dirty="0" err="1" smtClean="0">
                          <a:effectLst/>
                        </a:rPr>
                        <a:t>tcrX</a:t>
                      </a:r>
                      <a:r>
                        <a:rPr lang="en-US" sz="800" u="none" strike="noStrike" baseline="0" dirty="0" smtClean="0">
                          <a:effectLst/>
                        </a:rPr>
                        <a:t> </a:t>
                      </a:r>
                      <a:r>
                        <a:rPr lang="en-US" sz="800" u="none" strike="noStrike" dirty="0" smtClean="0">
                          <a:effectLst/>
                        </a:rPr>
                        <a:t>(</a:t>
                      </a:r>
                      <a:r>
                        <a:rPr lang="en-US" sz="800" u="none" strike="noStrike" dirty="0">
                          <a:effectLst/>
                        </a:rPr>
                        <a:t>Rv3765c )</a:t>
                      </a:r>
                      <a:endParaRPr lang="en-US" sz="800" b="1" i="0" u="none" strike="noStrike" dirty="0">
                        <a:solidFill>
                          <a:srgbClr val="000000"/>
                        </a:solidFill>
                        <a:effectLst/>
                        <a:latin typeface="Times New Roman"/>
                      </a:endParaRPr>
                    </a:p>
                  </a:txBody>
                  <a:tcPr marL="6531" marR="6531" marT="6531" marB="0" anchor="b"/>
                </a:tc>
              </a:tr>
              <a:tr h="331264">
                <a:tc>
                  <a:txBody>
                    <a:bodyPr/>
                    <a:lstStyle/>
                    <a:p>
                      <a:pPr algn="ctr" fontAlgn="ctr"/>
                      <a:r>
                        <a:rPr lang="en-US" sz="800" u="none" strike="noStrike" dirty="0">
                          <a:effectLst/>
                        </a:rPr>
                        <a:t>P9WM57</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a:effectLst/>
                        </a:rPr>
                        <a:t>83332.Rv1128c</a:t>
                      </a:r>
                      <a:endParaRPr lang="en-US" sz="800" b="1" i="0" u="none" strike="noStrike">
                        <a:solidFill>
                          <a:srgbClr val="000000"/>
                        </a:solidFill>
                        <a:effectLst/>
                        <a:latin typeface="Times New Roman"/>
                      </a:endParaRPr>
                    </a:p>
                  </a:txBody>
                  <a:tcPr marL="6531" marR="6531" marT="6531" marB="0" anchor="ctr"/>
                </a:tc>
                <a:tc>
                  <a:txBody>
                    <a:bodyPr/>
                    <a:lstStyle/>
                    <a:p>
                      <a:pPr algn="ctr" fontAlgn="ctr"/>
                      <a:r>
                        <a:rPr lang="en-US" sz="800" u="none" strike="noStrike" dirty="0">
                          <a:effectLst/>
                        </a:rPr>
                        <a:t>NA</a:t>
                      </a:r>
                      <a:endParaRPr lang="en-US" sz="800" b="1" i="0" u="none" strike="noStrike" dirty="0">
                        <a:solidFill>
                          <a:srgbClr val="000000"/>
                        </a:solidFill>
                        <a:effectLst/>
                        <a:latin typeface="Times New Roman"/>
                      </a:endParaRPr>
                    </a:p>
                  </a:txBody>
                  <a:tcPr marL="6531" marR="6531" marT="6531" marB="0" anchor="ctr"/>
                </a:tc>
                <a:tc>
                  <a:txBody>
                    <a:bodyPr/>
                    <a:lstStyle/>
                    <a:p>
                      <a:pPr algn="ctr" fontAlgn="ctr"/>
                      <a:r>
                        <a:rPr lang="en-US" sz="800" u="none" strike="noStrike" dirty="0">
                          <a:effectLst/>
                        </a:rPr>
                        <a:t>P9WM57</a:t>
                      </a:r>
                      <a:endParaRPr lang="en-US" sz="800" b="1" i="0" u="none" strike="noStrike" dirty="0">
                        <a:solidFill>
                          <a:srgbClr val="000000"/>
                        </a:solidFill>
                        <a:effectLst/>
                        <a:latin typeface="Times New Roman"/>
                      </a:endParaRPr>
                    </a:p>
                  </a:txBody>
                  <a:tcPr marL="6531" marR="6531" marT="6531" marB="0" anchor="ctr"/>
                </a:tc>
                <a:tc>
                  <a:txBody>
                    <a:bodyPr/>
                    <a:lstStyle/>
                    <a:p>
                      <a:pPr algn="l" fontAlgn="b"/>
                      <a:r>
                        <a:rPr lang="en-US" sz="800" u="none" strike="noStrike" dirty="0" smtClean="0">
                          <a:effectLst/>
                        </a:rPr>
                        <a:t>Rv0184, Rv0336, Rv0515, Rv1128c, Rv1278</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Rv1378c, Rv1765c, Rv2015c</a:t>
                      </a:r>
                      <a:r>
                        <a:rPr lang="en-US" sz="800" b="1" i="0" u="none" strike="noStrike" dirty="0" smtClean="0">
                          <a:solidFill>
                            <a:srgbClr val="000000"/>
                          </a:solidFill>
                          <a:effectLst/>
                          <a:latin typeface="Times New Roman"/>
                        </a:rPr>
                        <a:t>,</a:t>
                      </a:r>
                      <a:r>
                        <a:rPr lang="en-US" sz="800" b="1" i="0" u="none" strike="noStrike" baseline="0" dirty="0" smtClean="0">
                          <a:solidFill>
                            <a:srgbClr val="000000"/>
                          </a:solidFill>
                          <a:effectLst/>
                          <a:latin typeface="Times New Roman"/>
                        </a:rPr>
                        <a:t> </a:t>
                      </a:r>
                      <a:r>
                        <a:rPr lang="en-US" sz="800" u="none" strike="noStrike" dirty="0" smtClean="0">
                          <a:effectLst/>
                        </a:rPr>
                        <a:t>Rv2100, Rv3074, Rv3776</a:t>
                      </a:r>
                      <a:endParaRPr lang="en-US" sz="800" b="1" i="0" u="none" strike="noStrike" dirty="0">
                        <a:solidFill>
                          <a:srgbClr val="000000"/>
                        </a:solidFill>
                        <a:effectLst/>
                        <a:latin typeface="Times New Roman"/>
                      </a:endParaRPr>
                    </a:p>
                  </a:txBody>
                  <a:tcPr marL="6531" marR="6531" marT="6531" marB="0" anchor="b"/>
                </a:tc>
              </a:tr>
            </a:tbl>
          </a:graphicData>
        </a:graphic>
      </p:graphicFrame>
    </p:spTree>
    <p:extLst>
      <p:ext uri="{BB962C8B-B14F-4D97-AF65-F5344CB8AC3E}">
        <p14:creationId xmlns:p14="http://schemas.microsoft.com/office/powerpoint/2010/main" val="3309804364"/>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87632" y="124711"/>
            <a:ext cx="7786905" cy="338538"/>
          </a:xfrm>
          <a:prstGeom prst="rect">
            <a:avLst/>
          </a:prstGeom>
        </p:spPr>
        <p:txBody>
          <a:bodyPr wrap="square" lIns="91422" tIns="45712" rIns="91422" bIns="45712">
            <a:spAutoFit/>
          </a:bodyPr>
          <a:lstStyle/>
          <a:p>
            <a:pPr algn="just"/>
            <a:r>
              <a:rPr lang="en-US" sz="1600" b="1" u="sng" dirty="0">
                <a:latin typeface="Times New Roman"/>
                <a:cs typeface="Times New Roman"/>
              </a:rPr>
              <a:t>Table </a:t>
            </a:r>
            <a:r>
              <a:rPr lang="en-US" sz="1600" b="1" u="sng" dirty="0" smtClean="0">
                <a:latin typeface="Times New Roman"/>
                <a:cs typeface="Times New Roman"/>
              </a:rPr>
              <a:t>3: </a:t>
            </a:r>
            <a:r>
              <a:rPr lang="en-US" sz="1600" b="1" u="sng" dirty="0">
                <a:latin typeface="Times New Roman"/>
                <a:cs typeface="Times New Roman"/>
              </a:rPr>
              <a:t>List of Non-homologous interacting protein involved in molecular mimicry.</a:t>
            </a:r>
            <a:endParaRPr lang="en-IN" sz="1600" b="1" u="sng" dirty="0">
              <a:latin typeface="Times New Roman"/>
              <a:cs typeface="Times New Roman"/>
            </a:endParaRPr>
          </a:p>
        </p:txBody>
      </p:sp>
      <p:graphicFrame>
        <p:nvGraphicFramePr>
          <p:cNvPr id="5" name="Table 4"/>
          <p:cNvGraphicFramePr>
            <a:graphicFrameLocks noGrp="1"/>
          </p:cNvGraphicFramePr>
          <p:nvPr>
            <p:extLst>
              <p:ext uri="{D42A27DB-BD31-4B8C-83A1-F6EECF244321}">
                <p14:modId xmlns:p14="http://schemas.microsoft.com/office/powerpoint/2010/main" val="3813748852"/>
              </p:ext>
            </p:extLst>
          </p:nvPr>
        </p:nvGraphicFramePr>
        <p:xfrm>
          <a:off x="653710" y="657953"/>
          <a:ext cx="7738059" cy="5745925"/>
        </p:xfrm>
        <a:graphic>
          <a:graphicData uri="http://schemas.openxmlformats.org/drawingml/2006/table">
            <a:tbl>
              <a:tblPr firstRow="1" bandRow="1">
                <a:tableStyleId>{72833802-FEF1-4C79-8D5D-14CF1EAF98D9}</a:tableStyleId>
              </a:tblPr>
              <a:tblGrid>
                <a:gridCol w="442584"/>
                <a:gridCol w="629780"/>
                <a:gridCol w="5480028"/>
                <a:gridCol w="1185667"/>
              </a:tblGrid>
              <a:tr h="384798">
                <a:tc>
                  <a:txBody>
                    <a:bodyPr/>
                    <a:lstStyle/>
                    <a:p>
                      <a:pPr algn="ctr">
                        <a:spcAft>
                          <a:spcPts val="0"/>
                        </a:spcAft>
                      </a:pPr>
                      <a:r>
                        <a:rPr lang="en-US" sz="1000" dirty="0" err="1">
                          <a:solidFill>
                            <a:schemeClr val="tx1"/>
                          </a:solidFill>
                          <a:effectLst/>
                        </a:rPr>
                        <a:t>S.No</a:t>
                      </a:r>
                      <a:r>
                        <a:rPr lang="en-US" sz="1000" dirty="0">
                          <a:solidFill>
                            <a:schemeClr val="tx1"/>
                          </a:solidFill>
                          <a:effectLst/>
                        </a:rPr>
                        <a:t>.</a:t>
                      </a:r>
                      <a:endParaRPr lang="en-US" sz="10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000" dirty="0">
                          <a:solidFill>
                            <a:schemeClr val="tx1"/>
                          </a:solidFill>
                          <a:effectLst/>
                        </a:rPr>
                        <a:t>Pathogenic Proteins</a:t>
                      </a:r>
                      <a:endParaRPr lang="en-US" sz="10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000" dirty="0">
                          <a:solidFill>
                            <a:schemeClr val="tx1"/>
                          </a:solidFill>
                          <a:effectLst/>
                        </a:rPr>
                        <a:t>Interacting proteins</a:t>
                      </a:r>
                      <a:endParaRPr lang="en-US" sz="10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000" dirty="0">
                          <a:solidFill>
                            <a:srgbClr val="000000"/>
                          </a:solidFill>
                          <a:effectLst/>
                        </a:rPr>
                        <a:t>Human Homologous proteins</a:t>
                      </a:r>
                      <a:endParaRPr lang="en-US" sz="10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r>
              <a:tr h="351568">
                <a:tc>
                  <a:txBody>
                    <a:bodyPr/>
                    <a:lstStyle/>
                    <a:p>
                      <a:pPr algn="ctr">
                        <a:spcAft>
                          <a:spcPts val="0"/>
                        </a:spcAft>
                      </a:pPr>
                      <a:r>
                        <a:rPr lang="en-US" sz="1000">
                          <a:effectLst/>
                        </a:rPr>
                        <a:t>1</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dirty="0">
                          <a:effectLst/>
                        </a:rPr>
                        <a:t>A5U2C2</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dirty="0">
                          <a:effectLst/>
                        </a:rPr>
                        <a:t>MRA_1028, MRA_1424, MRA_1430, MRA_1431, MRA_1432, MRA_1648, MtubH3_010100010416, </a:t>
                      </a:r>
                      <a:r>
                        <a:rPr lang="en-US" sz="1000" dirty="0" err="1">
                          <a:effectLst/>
                        </a:rPr>
                        <a:t>mfd</a:t>
                      </a:r>
                      <a:r>
                        <a:rPr lang="en-US" sz="1000" dirty="0">
                          <a:effectLst/>
                        </a:rPr>
                        <a:t>, </a:t>
                      </a:r>
                      <a:r>
                        <a:rPr lang="en-US" sz="1000" dirty="0" err="1">
                          <a:effectLst/>
                        </a:rPr>
                        <a:t>uvrA</a:t>
                      </a:r>
                      <a:r>
                        <a:rPr lang="en-US" sz="1000" dirty="0">
                          <a:effectLst/>
                        </a:rPr>
                        <a:t>, </a:t>
                      </a:r>
                      <a:r>
                        <a:rPr lang="en-US" sz="1000" dirty="0" err="1">
                          <a:effectLst/>
                        </a:rPr>
                        <a:t>uvrB</a:t>
                      </a:r>
                      <a:r>
                        <a:rPr lang="en-US" sz="1000" dirty="0">
                          <a:effectLst/>
                        </a:rPr>
                        <a:t>, </a:t>
                      </a:r>
                      <a:r>
                        <a:rPr lang="en-US" sz="1000" dirty="0" err="1">
                          <a:effectLst/>
                        </a:rPr>
                        <a:t>uvrC</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dirty="0">
                          <a:effectLst/>
                        </a:rPr>
                        <a:t>NA</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07007">
                <a:tc>
                  <a:txBody>
                    <a:bodyPr/>
                    <a:lstStyle/>
                    <a:p>
                      <a:pPr algn="ctr">
                        <a:spcAft>
                          <a:spcPts val="0"/>
                        </a:spcAft>
                      </a:pPr>
                      <a:r>
                        <a:rPr lang="en-US" sz="1000">
                          <a:effectLst/>
                        </a:rPr>
                        <a:t>2</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A5U956</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dirty="0">
                          <a:effectLst/>
                        </a:rPr>
                        <a:t>MRA_0226, MRA_0381, MRA_1886, MRA_3014, MRA_3766, MRA_3767, MRA_3895, </a:t>
                      </a:r>
                      <a:r>
                        <a:rPr lang="en-US" sz="1000" dirty="0" err="1">
                          <a:effectLst/>
                        </a:rPr>
                        <a:t>ethR</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a:effectLst/>
                        </a:rPr>
                        <a:t>NA</a:t>
                      </a:r>
                    </a:p>
                    <a:p>
                      <a:pPr algn="l">
                        <a:spcAft>
                          <a:spcPts val="0"/>
                        </a:spcAft>
                      </a:pPr>
                      <a:r>
                        <a:rPr lang="en-US" sz="1000">
                          <a:effectLst/>
                        </a:rPr>
                        <a:t> </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71563">
                <a:tc>
                  <a:txBody>
                    <a:bodyPr/>
                    <a:lstStyle/>
                    <a:p>
                      <a:pPr algn="ctr">
                        <a:spcAft>
                          <a:spcPts val="0"/>
                        </a:spcAft>
                      </a:pPr>
                      <a:r>
                        <a:rPr lang="en-US" sz="1000">
                          <a:effectLst/>
                        </a:rPr>
                        <a:t>3</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F5Z390</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JDM601_3772, JDM601_3773, JDM601_3774</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a:effectLst/>
                        </a:rPr>
                        <a:t>NA</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7766">
                <a:tc>
                  <a:txBody>
                    <a:bodyPr/>
                    <a:lstStyle/>
                    <a:p>
                      <a:pPr algn="ctr">
                        <a:spcAft>
                          <a:spcPts val="0"/>
                        </a:spcAft>
                      </a:pPr>
                      <a:r>
                        <a:rPr lang="en-US" sz="1000">
                          <a:effectLst/>
                        </a:rPr>
                        <a:t>4</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I6XH73</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Rv3431c, gadB, nnr, Rv3434c, Rv3435c</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a:effectLst/>
                        </a:rPr>
                        <a:t>NA</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7766">
                <a:tc>
                  <a:txBody>
                    <a:bodyPr/>
                    <a:lstStyle/>
                    <a:p>
                      <a:pPr algn="ctr">
                        <a:spcAft>
                          <a:spcPts val="0"/>
                        </a:spcAft>
                      </a:pPr>
                      <a:r>
                        <a:rPr lang="en-US" sz="1000">
                          <a:effectLst/>
                        </a:rPr>
                        <a:t>5</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dirty="0">
                          <a:effectLst/>
                        </a:rPr>
                        <a:t>O32984</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rplB, rplC, rplD, rplF, rplN, rplP, rplV, rplW, rpmC, rpsC, rpsS</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a:effectLst/>
                        </a:rPr>
                        <a:t>NA</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5531">
                <a:tc>
                  <a:txBody>
                    <a:bodyPr/>
                    <a:lstStyle/>
                    <a:p>
                      <a:pPr algn="ctr">
                        <a:spcAft>
                          <a:spcPts val="0"/>
                        </a:spcAft>
                      </a:pPr>
                      <a:r>
                        <a:rPr lang="en-US" sz="1000" dirty="0">
                          <a:solidFill>
                            <a:schemeClr val="tx1"/>
                          </a:solidFill>
                          <a:effectLst/>
                        </a:rPr>
                        <a:t>7</a:t>
                      </a:r>
                      <a:endParaRPr lang="en-US" sz="10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dirty="0">
                          <a:solidFill>
                            <a:schemeClr val="tx1"/>
                          </a:solidFill>
                          <a:effectLst/>
                        </a:rPr>
                        <a:t>P09239</a:t>
                      </a:r>
                      <a:endParaRPr lang="en-US" sz="10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dirty="0" err="1">
                          <a:solidFill>
                            <a:schemeClr val="tx1"/>
                          </a:solidFill>
                          <a:effectLst/>
                        </a:rPr>
                        <a:t>clpB</a:t>
                      </a:r>
                      <a:r>
                        <a:rPr lang="en-US" sz="1000" dirty="0">
                          <a:solidFill>
                            <a:schemeClr val="tx1"/>
                          </a:solidFill>
                          <a:effectLst/>
                        </a:rPr>
                        <a:t>, dnaJ1, dnaJ2, </a:t>
                      </a:r>
                      <a:r>
                        <a:rPr lang="en-US" sz="1000" dirty="0" err="1">
                          <a:solidFill>
                            <a:schemeClr val="tx1"/>
                          </a:solidFill>
                          <a:effectLst/>
                        </a:rPr>
                        <a:t>dnaK</a:t>
                      </a:r>
                      <a:r>
                        <a:rPr lang="en-US" sz="1000" dirty="0">
                          <a:solidFill>
                            <a:schemeClr val="tx1"/>
                          </a:solidFill>
                          <a:effectLst/>
                        </a:rPr>
                        <a:t>, groL2, </a:t>
                      </a:r>
                      <a:r>
                        <a:rPr lang="en-US" sz="1000" dirty="0" err="1">
                          <a:solidFill>
                            <a:schemeClr val="tx1"/>
                          </a:solidFill>
                          <a:effectLst/>
                        </a:rPr>
                        <a:t>groS</a:t>
                      </a:r>
                      <a:r>
                        <a:rPr lang="en-US" sz="1000" dirty="0">
                          <a:solidFill>
                            <a:schemeClr val="tx1"/>
                          </a:solidFill>
                          <a:effectLst/>
                        </a:rPr>
                        <a:t>, </a:t>
                      </a:r>
                      <a:r>
                        <a:rPr lang="en-US" sz="1000" dirty="0" err="1">
                          <a:solidFill>
                            <a:schemeClr val="tx1"/>
                          </a:solidFill>
                          <a:effectLst/>
                        </a:rPr>
                        <a:t>grpE</a:t>
                      </a:r>
                      <a:r>
                        <a:rPr lang="en-US" sz="1000" dirty="0">
                          <a:solidFill>
                            <a:schemeClr val="tx1"/>
                          </a:solidFill>
                          <a:effectLst/>
                        </a:rPr>
                        <a:t>, </a:t>
                      </a:r>
                      <a:r>
                        <a:rPr lang="en-US" sz="1000" dirty="0" err="1">
                          <a:solidFill>
                            <a:schemeClr val="tx1"/>
                          </a:solidFill>
                          <a:effectLst/>
                        </a:rPr>
                        <a:t>hrcA</a:t>
                      </a:r>
                      <a:r>
                        <a:rPr lang="en-US" sz="1000" dirty="0">
                          <a:solidFill>
                            <a:schemeClr val="tx1"/>
                          </a:solidFill>
                          <a:effectLst/>
                        </a:rPr>
                        <a:t>, </a:t>
                      </a:r>
                      <a:r>
                        <a:rPr lang="en-US" sz="1000" dirty="0" err="1">
                          <a:solidFill>
                            <a:schemeClr val="tx1"/>
                          </a:solidFill>
                          <a:effectLst/>
                        </a:rPr>
                        <a:t>htpG</a:t>
                      </a:r>
                      <a:r>
                        <a:rPr lang="en-US" sz="1000" dirty="0">
                          <a:solidFill>
                            <a:schemeClr val="tx1"/>
                          </a:solidFill>
                          <a:effectLst/>
                        </a:rPr>
                        <a:t>, </a:t>
                      </a:r>
                      <a:r>
                        <a:rPr lang="en-US" sz="1000" dirty="0" err="1">
                          <a:solidFill>
                            <a:schemeClr val="tx1"/>
                          </a:solidFill>
                          <a:effectLst/>
                        </a:rPr>
                        <a:t>mdh</a:t>
                      </a:r>
                      <a:r>
                        <a:rPr lang="en-US" sz="1000" dirty="0">
                          <a:solidFill>
                            <a:schemeClr val="tx1"/>
                          </a:solidFill>
                          <a:effectLst/>
                        </a:rPr>
                        <a:t>, </a:t>
                      </a:r>
                      <a:r>
                        <a:rPr lang="en-US" sz="1000" dirty="0" err="1">
                          <a:solidFill>
                            <a:schemeClr val="tx1"/>
                          </a:solidFill>
                          <a:effectLst/>
                        </a:rPr>
                        <a:t>pheT</a:t>
                      </a:r>
                      <a:endParaRPr lang="en-US" sz="10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dirty="0" err="1">
                          <a:solidFill>
                            <a:srgbClr val="0000FF"/>
                          </a:solidFill>
                          <a:effectLst/>
                        </a:rPr>
                        <a:t>dnaK</a:t>
                      </a:r>
                      <a:r>
                        <a:rPr lang="en-US" sz="1000" dirty="0">
                          <a:solidFill>
                            <a:srgbClr val="0000FF"/>
                          </a:solidFill>
                          <a:effectLst/>
                        </a:rPr>
                        <a:t>,</a:t>
                      </a:r>
                    </a:p>
                    <a:p>
                      <a:pPr algn="l">
                        <a:spcAft>
                          <a:spcPts val="0"/>
                        </a:spcAft>
                      </a:pPr>
                      <a:r>
                        <a:rPr lang="en-US" sz="1000" dirty="0" err="1">
                          <a:solidFill>
                            <a:srgbClr val="0000FF"/>
                          </a:solidFill>
                          <a:effectLst/>
                        </a:rPr>
                        <a:t>mdh</a:t>
                      </a:r>
                      <a:endParaRPr lang="en-US" sz="1000" dirty="0">
                        <a:solidFill>
                          <a:srgbClr val="0000FF"/>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9531">
                <a:tc>
                  <a:txBody>
                    <a:bodyPr/>
                    <a:lstStyle/>
                    <a:p>
                      <a:pPr algn="ctr">
                        <a:spcAft>
                          <a:spcPts val="0"/>
                        </a:spcAft>
                      </a:pPr>
                      <a:r>
                        <a:rPr lang="en-US" sz="1000">
                          <a:effectLst/>
                        </a:rPr>
                        <a:t>6</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P0A521</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NA</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dirty="0">
                          <a:effectLst/>
                        </a:rPr>
                        <a:t>NA</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47766">
                <a:tc>
                  <a:txBody>
                    <a:bodyPr/>
                    <a:lstStyle/>
                    <a:p>
                      <a:pPr algn="ctr">
                        <a:spcAft>
                          <a:spcPts val="0"/>
                        </a:spcAft>
                      </a:pPr>
                      <a:r>
                        <a:rPr lang="en-US" sz="1000">
                          <a:effectLst/>
                        </a:rPr>
                        <a:t>8</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P46861</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argS, gltX, guaA, ileS, leuS, lysS, lysX (ML1393 ), metG, panC, pheT, proS</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a:effectLst/>
                        </a:rPr>
                        <a:t>NA</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000">
                          <a:effectLst/>
                        </a:rPr>
                        <a:t>9</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P9WG07</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000">
                          <a:effectLst/>
                        </a:rPr>
                        <a:t>phoU1 (Rv3301c ), phoU2 (Rv0821c), pstA1, pstA2, pstB1 or phoT (Rv0820 ), pstB2 or pstB (Rv0933), pstC1, pstS1, pstS2, pstS3, tcrX (Rv3765c )</a:t>
                      </a:r>
                      <a:endParaRPr lang="en-US" sz="10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000" dirty="0">
                          <a:effectLst/>
                        </a:rPr>
                        <a:t>NA</a:t>
                      </a:r>
                      <a:endParaRPr lang="en-US" sz="10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84">
                <a:tc>
                  <a:txBody>
                    <a:bodyPr/>
                    <a:lstStyle/>
                    <a:p>
                      <a:pPr algn="ctr">
                        <a:spcAft>
                          <a:spcPts val="0"/>
                        </a:spcAft>
                      </a:pPr>
                      <a:r>
                        <a:rPr lang="en-US" sz="1100" dirty="0" smtClean="0">
                          <a:effectLst/>
                        </a:rPr>
                        <a:t>10</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P9WM57</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Rv0184, Rv0336, Rv0515, Rv1128c, Rv1278, Rv1378c, Rv1765c, Rv2015c, Rv2100, Rv3074, Rv3776</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a:effectLst/>
                        </a:rPr>
                        <a:t>NA</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100">
                          <a:effectLst/>
                        </a:rPr>
                        <a:t>11</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P9WN15</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Rv2006, Rv3400, Rv3401, </a:t>
                      </a:r>
                      <a:r>
                        <a:rPr lang="en-US" sz="1100" dirty="0" err="1">
                          <a:effectLst/>
                        </a:rPr>
                        <a:t>aglA</a:t>
                      </a:r>
                      <a:r>
                        <a:rPr lang="en-US" sz="1100" dirty="0">
                          <a:effectLst/>
                        </a:rPr>
                        <a:t>, </a:t>
                      </a:r>
                      <a:r>
                        <a:rPr lang="en-US" sz="1100" dirty="0" err="1">
                          <a:effectLst/>
                        </a:rPr>
                        <a:t>glgB</a:t>
                      </a:r>
                      <a:r>
                        <a:rPr lang="en-US" sz="1100" dirty="0">
                          <a:effectLst/>
                        </a:rPr>
                        <a:t>, </a:t>
                      </a:r>
                      <a:r>
                        <a:rPr lang="en-US" sz="1100" dirty="0" err="1">
                          <a:effectLst/>
                        </a:rPr>
                        <a:t>glgE</a:t>
                      </a:r>
                      <a:r>
                        <a:rPr lang="en-US" sz="1100" dirty="0">
                          <a:effectLst/>
                        </a:rPr>
                        <a:t>, </a:t>
                      </a:r>
                      <a:r>
                        <a:rPr lang="en-US" sz="1100" dirty="0" err="1">
                          <a:effectLst/>
                        </a:rPr>
                        <a:t>glgX</a:t>
                      </a:r>
                      <a:r>
                        <a:rPr lang="en-US" sz="1100" dirty="0">
                          <a:effectLst/>
                        </a:rPr>
                        <a:t> (Rv1564c ), </a:t>
                      </a:r>
                      <a:r>
                        <a:rPr lang="en-US" sz="1100" dirty="0" err="1">
                          <a:effectLst/>
                        </a:rPr>
                        <a:t>otsA</a:t>
                      </a:r>
                      <a:r>
                        <a:rPr lang="en-US" sz="1100" dirty="0">
                          <a:effectLst/>
                        </a:rPr>
                        <a:t>, </a:t>
                      </a:r>
                      <a:r>
                        <a:rPr lang="en-US" sz="1100" dirty="0" err="1">
                          <a:effectLst/>
                        </a:rPr>
                        <a:t>otsB</a:t>
                      </a:r>
                      <a:r>
                        <a:rPr lang="en-US" sz="1100" dirty="0">
                          <a:effectLst/>
                        </a:rPr>
                        <a:t> (Rv3372), </a:t>
                      </a:r>
                      <a:r>
                        <a:rPr lang="en-US" sz="1100" dirty="0" err="1">
                          <a:effectLst/>
                        </a:rPr>
                        <a:t>treS</a:t>
                      </a:r>
                      <a:r>
                        <a:rPr lang="en-US" sz="1100" dirty="0">
                          <a:effectLst/>
                        </a:rPr>
                        <a:t>, </a:t>
                      </a:r>
                      <a:r>
                        <a:rPr lang="en-US" sz="1100" dirty="0" err="1">
                          <a:effectLst/>
                        </a:rPr>
                        <a:t>treZ</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a:effectLst/>
                        </a:rPr>
                        <a:t>NA</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100" dirty="0">
                          <a:solidFill>
                            <a:schemeClr val="tx1"/>
                          </a:solidFill>
                          <a:effectLst/>
                        </a:rPr>
                        <a:t>12</a:t>
                      </a:r>
                      <a:endParaRPr lang="en-US" sz="11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solidFill>
                            <a:schemeClr val="tx1"/>
                          </a:solidFill>
                          <a:effectLst/>
                        </a:rPr>
                        <a:t>P9WPE7</a:t>
                      </a:r>
                      <a:endParaRPr lang="en-US" sz="11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solidFill>
                            <a:schemeClr val="tx1"/>
                          </a:solidFill>
                          <a:effectLst/>
                        </a:rPr>
                        <a:t>Rv0312, Rv2264c, dnaJ1, dnaJ2, </a:t>
                      </a:r>
                      <a:r>
                        <a:rPr lang="en-US" sz="1100" dirty="0" err="1">
                          <a:solidFill>
                            <a:schemeClr val="tx1"/>
                          </a:solidFill>
                          <a:effectLst/>
                        </a:rPr>
                        <a:t>dnaK</a:t>
                      </a:r>
                      <a:r>
                        <a:rPr lang="en-US" sz="1100" dirty="0">
                          <a:solidFill>
                            <a:schemeClr val="tx1"/>
                          </a:solidFill>
                          <a:effectLst/>
                        </a:rPr>
                        <a:t>, groL2 (Rv0440), </a:t>
                      </a:r>
                      <a:r>
                        <a:rPr lang="en-US" sz="1100" dirty="0" err="1">
                          <a:solidFill>
                            <a:schemeClr val="tx1"/>
                          </a:solidFill>
                          <a:effectLst/>
                        </a:rPr>
                        <a:t>groS</a:t>
                      </a:r>
                      <a:r>
                        <a:rPr lang="en-US" sz="1100" dirty="0">
                          <a:solidFill>
                            <a:schemeClr val="tx1"/>
                          </a:solidFill>
                          <a:effectLst/>
                        </a:rPr>
                        <a:t>, </a:t>
                      </a:r>
                      <a:r>
                        <a:rPr lang="en-US" sz="1100" dirty="0" err="1">
                          <a:solidFill>
                            <a:schemeClr val="tx1"/>
                          </a:solidFill>
                          <a:effectLst/>
                        </a:rPr>
                        <a:t>hycE</a:t>
                      </a:r>
                      <a:r>
                        <a:rPr lang="en-US" sz="1100" dirty="0">
                          <a:solidFill>
                            <a:schemeClr val="tx1"/>
                          </a:solidFill>
                          <a:effectLst/>
                        </a:rPr>
                        <a:t>, </a:t>
                      </a:r>
                      <a:r>
                        <a:rPr lang="en-US" sz="1100" dirty="0" err="1">
                          <a:solidFill>
                            <a:schemeClr val="tx1"/>
                          </a:solidFill>
                          <a:effectLst/>
                        </a:rPr>
                        <a:t>metK</a:t>
                      </a:r>
                      <a:r>
                        <a:rPr lang="en-US" sz="1100" dirty="0">
                          <a:solidFill>
                            <a:schemeClr val="tx1"/>
                          </a:solidFill>
                          <a:effectLst/>
                        </a:rPr>
                        <a:t>, </a:t>
                      </a:r>
                      <a:r>
                        <a:rPr lang="en-US" sz="1100" dirty="0" err="1">
                          <a:solidFill>
                            <a:schemeClr val="tx1"/>
                          </a:solidFill>
                          <a:effectLst/>
                        </a:rPr>
                        <a:t>pheT</a:t>
                      </a:r>
                      <a:r>
                        <a:rPr lang="en-US" sz="1100" dirty="0">
                          <a:solidFill>
                            <a:schemeClr val="tx1"/>
                          </a:solidFill>
                          <a:effectLst/>
                        </a:rPr>
                        <a:t>, </a:t>
                      </a:r>
                      <a:r>
                        <a:rPr lang="en-US" sz="1100" dirty="0" err="1">
                          <a:solidFill>
                            <a:schemeClr val="tx1"/>
                          </a:solidFill>
                          <a:effectLst/>
                        </a:rPr>
                        <a:t>thrS</a:t>
                      </a:r>
                      <a:endParaRPr lang="en-US" sz="11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dirty="0" err="1">
                          <a:solidFill>
                            <a:srgbClr val="0000FF"/>
                          </a:solidFill>
                          <a:effectLst/>
                        </a:rPr>
                        <a:t>dnaK</a:t>
                      </a:r>
                      <a:r>
                        <a:rPr lang="en-US" sz="1100" dirty="0" err="1" smtClean="0">
                          <a:solidFill>
                            <a:srgbClr val="0000FF"/>
                          </a:solidFill>
                          <a:effectLst/>
                        </a:rPr>
                        <a:t>,metK</a:t>
                      </a:r>
                      <a:endParaRPr lang="en-US" sz="1100" dirty="0">
                        <a:solidFill>
                          <a:srgbClr val="0000FF"/>
                        </a:solidFill>
                        <a:effectLst/>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100">
                          <a:effectLst/>
                        </a:rPr>
                        <a:t>13</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rPr>
                        <a:t>P9WQ90</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a:effectLst/>
                        </a:rPr>
                        <a:t>NA</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100">
                          <a:effectLst/>
                        </a:rPr>
                        <a:t>14</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rPr>
                        <a:t>Q49375</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a:effectLst/>
                        </a:rPr>
                        <a:t>NA</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100">
                          <a:effectLst/>
                        </a:rPr>
                        <a:t>15</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rPr>
                        <a:t>Q53467</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84">
                <a:tc>
                  <a:txBody>
                    <a:bodyPr/>
                    <a:lstStyle/>
                    <a:p>
                      <a:pPr algn="ctr">
                        <a:spcAft>
                          <a:spcPts val="0"/>
                        </a:spcAft>
                      </a:pPr>
                      <a:r>
                        <a:rPr lang="en-US" sz="1100">
                          <a:solidFill>
                            <a:schemeClr val="tx1"/>
                          </a:solidFill>
                          <a:effectLst/>
                        </a:rPr>
                        <a:t>16</a:t>
                      </a:r>
                      <a:endParaRPr lang="en-US" sz="110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solidFill>
                            <a:schemeClr val="tx1"/>
                          </a:solidFill>
                          <a:effectLst/>
                        </a:rPr>
                        <a:t>Q73T54</a:t>
                      </a:r>
                      <a:endParaRPr lang="en-US" sz="110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solidFill>
                            <a:schemeClr val="tx1"/>
                          </a:solidFill>
                          <a:effectLst/>
                        </a:rPr>
                        <a:t>MAP_2073c, MAP_2138, MAP_2784, MAP_2925, MAP_3865c, MAP_3866c, MAP_3867c, </a:t>
                      </a:r>
                      <a:r>
                        <a:rPr lang="en-US" sz="1100" dirty="0" err="1">
                          <a:solidFill>
                            <a:schemeClr val="tx1"/>
                          </a:solidFill>
                          <a:effectLst/>
                        </a:rPr>
                        <a:t>atpA</a:t>
                      </a:r>
                      <a:r>
                        <a:rPr lang="en-US" sz="1100" dirty="0">
                          <a:solidFill>
                            <a:schemeClr val="tx1"/>
                          </a:solidFill>
                          <a:effectLst/>
                        </a:rPr>
                        <a:t>, </a:t>
                      </a:r>
                      <a:r>
                        <a:rPr lang="en-US" sz="1100" dirty="0" err="1">
                          <a:solidFill>
                            <a:schemeClr val="tx1"/>
                          </a:solidFill>
                          <a:effectLst/>
                        </a:rPr>
                        <a:t>ctpA</a:t>
                      </a:r>
                      <a:r>
                        <a:rPr lang="en-US" sz="1100" dirty="0">
                          <a:solidFill>
                            <a:schemeClr val="tx1"/>
                          </a:solidFill>
                          <a:effectLst/>
                        </a:rPr>
                        <a:t>, </a:t>
                      </a:r>
                      <a:r>
                        <a:rPr lang="en-US" sz="1100" dirty="0" err="1">
                          <a:solidFill>
                            <a:schemeClr val="tx1"/>
                          </a:solidFill>
                          <a:effectLst/>
                        </a:rPr>
                        <a:t>ctpC</a:t>
                      </a:r>
                      <a:r>
                        <a:rPr lang="en-US" sz="1100" dirty="0">
                          <a:solidFill>
                            <a:schemeClr val="tx1"/>
                          </a:solidFill>
                          <a:effectLst/>
                        </a:rPr>
                        <a:t>, </a:t>
                      </a:r>
                      <a:r>
                        <a:rPr lang="en-US" sz="1100" dirty="0" err="1">
                          <a:solidFill>
                            <a:schemeClr val="tx1"/>
                          </a:solidFill>
                          <a:effectLst/>
                        </a:rPr>
                        <a:t>nrdE</a:t>
                      </a:r>
                      <a:endParaRPr lang="en-US" sz="1100" dirty="0">
                        <a:solidFill>
                          <a:schemeClr val="tx1"/>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dirty="0" err="1">
                          <a:solidFill>
                            <a:srgbClr val="0000FF"/>
                          </a:solidFill>
                          <a:effectLst/>
                        </a:rPr>
                        <a:t>atpA</a:t>
                      </a:r>
                      <a:endParaRPr lang="en-US" sz="1100" dirty="0">
                        <a:solidFill>
                          <a:srgbClr val="0000FF"/>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84">
                <a:tc>
                  <a:txBody>
                    <a:bodyPr/>
                    <a:lstStyle/>
                    <a:p>
                      <a:pPr algn="ctr">
                        <a:spcAft>
                          <a:spcPts val="0"/>
                        </a:spcAft>
                      </a:pPr>
                      <a:r>
                        <a:rPr lang="en-US" sz="1100">
                          <a:effectLst/>
                        </a:rPr>
                        <a:t>17</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a:effectLst/>
                        </a:rPr>
                        <a:t>Q73WP1</a:t>
                      </a:r>
                      <a:endParaRPr lang="en-US" sz="11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MAP_0368, MAP_2102c (narK3_1), MAP_3636, MAP_3707c (narK3_2), MAP_4101c, </a:t>
                      </a:r>
                      <a:r>
                        <a:rPr lang="en-US" sz="1100" dirty="0" err="1">
                          <a:effectLst/>
                        </a:rPr>
                        <a:t>fdhF</a:t>
                      </a:r>
                      <a:r>
                        <a:rPr lang="en-US" sz="1100" dirty="0">
                          <a:effectLst/>
                        </a:rPr>
                        <a:t>, </a:t>
                      </a:r>
                      <a:r>
                        <a:rPr lang="en-US" sz="1100" dirty="0" err="1">
                          <a:effectLst/>
                        </a:rPr>
                        <a:t>narG</a:t>
                      </a:r>
                      <a:r>
                        <a:rPr lang="en-US" sz="1100" dirty="0">
                          <a:effectLst/>
                        </a:rPr>
                        <a:t>, </a:t>
                      </a:r>
                      <a:r>
                        <a:rPr lang="en-US" sz="1100" dirty="0" err="1">
                          <a:effectLst/>
                        </a:rPr>
                        <a:t>narH</a:t>
                      </a:r>
                      <a:r>
                        <a:rPr lang="en-US" sz="1100" dirty="0">
                          <a:effectLst/>
                        </a:rPr>
                        <a:t>, </a:t>
                      </a:r>
                      <a:r>
                        <a:rPr lang="en-US" sz="1100" dirty="0" err="1">
                          <a:effectLst/>
                        </a:rPr>
                        <a:t>narI</a:t>
                      </a:r>
                      <a:r>
                        <a:rPr lang="en-US" sz="1100" dirty="0">
                          <a:effectLst/>
                        </a:rPr>
                        <a:t>, </a:t>
                      </a:r>
                      <a:r>
                        <a:rPr lang="en-US" sz="1100" dirty="0" err="1">
                          <a:effectLst/>
                        </a:rPr>
                        <a:t>narJ</a:t>
                      </a:r>
                      <a:r>
                        <a:rPr lang="en-US" sz="1100" dirty="0">
                          <a:effectLst/>
                        </a:rPr>
                        <a:t>, </a:t>
                      </a:r>
                      <a:r>
                        <a:rPr lang="en-US" sz="1100" dirty="0" err="1">
                          <a:effectLst/>
                        </a:rPr>
                        <a:t>narU</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67">
                <a:tc>
                  <a:txBody>
                    <a:bodyPr/>
                    <a:lstStyle/>
                    <a:p>
                      <a:pPr algn="ctr">
                        <a:spcAft>
                          <a:spcPts val="0"/>
                        </a:spcAft>
                      </a:pPr>
                      <a:r>
                        <a:rPr lang="en-US" sz="1100" dirty="0">
                          <a:effectLst/>
                        </a:rPr>
                        <a:t>18</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Q741P6</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MAP_1042, MAP_1045, apt, </a:t>
                      </a:r>
                      <a:r>
                        <a:rPr lang="en-US" sz="1100" dirty="0" err="1">
                          <a:effectLst/>
                        </a:rPr>
                        <a:t>dnaG</a:t>
                      </a:r>
                      <a:r>
                        <a:rPr lang="en-US" sz="1100" dirty="0">
                          <a:effectLst/>
                        </a:rPr>
                        <a:t>, </a:t>
                      </a:r>
                      <a:r>
                        <a:rPr lang="en-US" sz="1100" dirty="0" err="1">
                          <a:effectLst/>
                        </a:rPr>
                        <a:t>relA</a:t>
                      </a:r>
                      <a:r>
                        <a:rPr lang="en-US" sz="1100" dirty="0">
                          <a:effectLst/>
                        </a:rPr>
                        <a:t>, </a:t>
                      </a:r>
                      <a:r>
                        <a:rPr lang="en-US" sz="1100" dirty="0" err="1">
                          <a:effectLst/>
                        </a:rPr>
                        <a:t>secD</a:t>
                      </a:r>
                      <a:r>
                        <a:rPr lang="en-US" sz="1100" dirty="0">
                          <a:effectLst/>
                        </a:rPr>
                        <a:t>, </a:t>
                      </a:r>
                      <a:r>
                        <a:rPr lang="en-US" sz="1100" dirty="0" err="1">
                          <a:effectLst/>
                        </a:rPr>
                        <a:t>secE</a:t>
                      </a:r>
                      <a:r>
                        <a:rPr lang="en-US" sz="1100" dirty="0">
                          <a:effectLst/>
                        </a:rPr>
                        <a:t>, </a:t>
                      </a:r>
                      <a:r>
                        <a:rPr lang="en-US" sz="1100" dirty="0" err="1">
                          <a:effectLst/>
                        </a:rPr>
                        <a:t>secF</a:t>
                      </a:r>
                      <a:r>
                        <a:rPr lang="en-US" sz="1100" dirty="0">
                          <a:effectLst/>
                        </a:rPr>
                        <a:t>, </a:t>
                      </a:r>
                      <a:r>
                        <a:rPr lang="en-US" sz="1100" dirty="0" err="1">
                          <a:effectLst/>
                        </a:rPr>
                        <a:t>secG</a:t>
                      </a:r>
                      <a:r>
                        <a:rPr lang="en-US" sz="1100" dirty="0">
                          <a:effectLst/>
                        </a:rPr>
                        <a:t>, </a:t>
                      </a:r>
                      <a:r>
                        <a:rPr lang="en-US" sz="1100" dirty="0" err="1">
                          <a:effectLst/>
                        </a:rPr>
                        <a:t>secY</a:t>
                      </a:r>
                      <a:r>
                        <a:rPr lang="en-US" sz="1100" dirty="0">
                          <a:effectLst/>
                        </a:rPr>
                        <a:t>, </a:t>
                      </a:r>
                      <a:r>
                        <a:rPr lang="en-US" sz="1100" dirty="0" err="1">
                          <a:effectLst/>
                        </a:rPr>
                        <a:t>tatC</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5084">
                <a:tc>
                  <a:txBody>
                    <a:bodyPr/>
                    <a:lstStyle/>
                    <a:p>
                      <a:pPr algn="ctr">
                        <a:spcAft>
                          <a:spcPts val="0"/>
                        </a:spcAft>
                      </a:pPr>
                      <a:r>
                        <a:rPr lang="en-US" sz="1100" dirty="0">
                          <a:effectLst/>
                        </a:rPr>
                        <a:t>19</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Q745A5</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1100" dirty="0">
                          <a:effectLst/>
                        </a:rPr>
                        <a:t>MAP_0105c, MAP_0106c, MAP_1410, MAP_2148, MAP_2752, MAP_2963c, MAP_3314c, </a:t>
                      </a:r>
                      <a:r>
                        <a:rPr lang="en-US" sz="1100" dirty="0" err="1">
                          <a:effectLst/>
                        </a:rPr>
                        <a:t>ftsK</a:t>
                      </a:r>
                      <a:r>
                        <a:rPr lang="en-US" sz="1100" dirty="0">
                          <a:effectLst/>
                        </a:rPr>
                        <a:t>, </a:t>
                      </a:r>
                      <a:r>
                        <a:rPr lang="en-US" sz="1100" dirty="0" err="1">
                          <a:effectLst/>
                        </a:rPr>
                        <a:t>ogt</a:t>
                      </a:r>
                      <a:r>
                        <a:rPr lang="en-US" sz="1100" dirty="0">
                          <a:effectLst/>
                        </a:rPr>
                        <a:t>, </a:t>
                      </a:r>
                      <a:r>
                        <a:rPr lang="en-US" sz="1100" dirty="0" err="1">
                          <a:effectLst/>
                        </a:rPr>
                        <a:t>parB</a:t>
                      </a:r>
                      <a:r>
                        <a:rPr lang="en-US" sz="1100" dirty="0">
                          <a:effectLst/>
                        </a:rPr>
                        <a:t>, </a:t>
                      </a:r>
                      <a:r>
                        <a:rPr lang="en-US" sz="1100" dirty="0" err="1">
                          <a:effectLst/>
                        </a:rPr>
                        <a:t>topA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1100" dirty="0">
                          <a:effectLst/>
                        </a:rPr>
                        <a:t>NA</a:t>
                      </a:r>
                      <a:endParaRPr lang="en-US" sz="11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2521216764"/>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454038487"/>
              </p:ext>
            </p:extLst>
          </p:nvPr>
        </p:nvGraphicFramePr>
        <p:xfrm>
          <a:off x="330880" y="868218"/>
          <a:ext cx="8631019" cy="5211760"/>
        </p:xfrm>
        <a:graphic>
          <a:graphicData uri="http://schemas.openxmlformats.org/drawingml/2006/table">
            <a:tbl>
              <a:tblPr firstRow="1" bandRow="1">
                <a:tableStyleId>{72833802-FEF1-4C79-8D5D-14CF1EAF98D9}</a:tableStyleId>
              </a:tblPr>
              <a:tblGrid>
                <a:gridCol w="497708"/>
                <a:gridCol w="731883"/>
                <a:gridCol w="1555912"/>
                <a:gridCol w="820615"/>
                <a:gridCol w="1826847"/>
                <a:gridCol w="1965051"/>
                <a:gridCol w="1233003"/>
              </a:tblGrid>
              <a:tr h="382244">
                <a:tc>
                  <a:txBody>
                    <a:bodyPr/>
                    <a:lstStyle/>
                    <a:p>
                      <a:pPr algn="ctr">
                        <a:spcAft>
                          <a:spcPts val="0"/>
                        </a:spcAft>
                      </a:pPr>
                      <a:r>
                        <a:rPr lang="en-US" sz="1100" dirty="0" err="1">
                          <a:solidFill>
                            <a:srgbClr val="000000"/>
                          </a:solidFill>
                          <a:effectLst/>
                          <a:latin typeface="Times New Roman"/>
                          <a:cs typeface="Times New Roman"/>
                        </a:rPr>
                        <a:t>S.No</a:t>
                      </a:r>
                      <a:r>
                        <a:rPr lang="en-US" sz="1100" dirty="0">
                          <a:solidFill>
                            <a:srgbClr val="000000"/>
                          </a:solidFill>
                          <a:effectLst/>
                          <a:latin typeface="Times New Roman"/>
                          <a:cs typeface="Times New Roman"/>
                        </a:rPr>
                        <a:t>.</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Pathogenic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Interacting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100" dirty="0">
                          <a:solidFill>
                            <a:srgbClr val="000000"/>
                          </a:solidFill>
                          <a:effectLst/>
                          <a:latin typeface="Times New Roman"/>
                          <a:cs typeface="Times New Roman"/>
                        </a:rPr>
                        <a:t>Human Homologous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KEGG Non mapped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KEGG Pathway ID</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Chokepoint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r>
              <a:tr h="683918">
                <a:tc>
                  <a:txBody>
                    <a:bodyPr/>
                    <a:lstStyle/>
                    <a:p>
                      <a:pPr algn="ctr">
                        <a:spcAft>
                          <a:spcPts val="0"/>
                        </a:spcAft>
                      </a:pPr>
                      <a:r>
                        <a:rPr lang="en-US" sz="900">
                          <a:effectLst/>
                          <a:latin typeface="Times New Roman"/>
                          <a:cs typeface="Times New Roman"/>
                        </a:rPr>
                        <a:t>1</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latin typeface="Times New Roman"/>
                          <a:cs typeface="Times New Roman"/>
                        </a:rPr>
                        <a:t>A5U2C2</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MRA_1028, MRA_1424, MRA_1430, MRA_1431, MRA_1432, MRA_1648, MtubH3_010100010416, mfd, uvrA, uvrB, uvrC</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MRA_1028, MRA_1424, MRA_1430, MRA_1431, MRA_1432, MRA_1648, MtubH3_010100010416</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mtu03420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Mfd, uvrA, uvrB, uvrC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48640">
                <a:tc>
                  <a:txBody>
                    <a:bodyPr/>
                    <a:lstStyle/>
                    <a:p>
                      <a:pPr algn="ctr">
                        <a:spcAft>
                          <a:spcPts val="0"/>
                        </a:spcAft>
                      </a:pPr>
                      <a:r>
                        <a:rPr lang="en-US" sz="900">
                          <a:effectLst/>
                          <a:latin typeface="Times New Roman"/>
                          <a:cs typeface="Times New Roman"/>
                        </a:rPr>
                        <a:t>2</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A5U956</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MRA_0226, MRA_0381, MRA_1886, MRA_3014, MRA_3766, MRA_3767, MRA_3895, ethR</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p>
                    <a:p>
                      <a:pPr algn="l">
                        <a:spcAft>
                          <a:spcPts val="0"/>
                        </a:spcAft>
                      </a:pPr>
                      <a:r>
                        <a:rPr lang="en-US" sz="900">
                          <a:effectLst/>
                          <a:latin typeface="Times New Roman"/>
                          <a:cs typeface="Times New Roman"/>
                        </a:rPr>
                        <a:t>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  NA</a:t>
                      </a:r>
                    </a:p>
                    <a:p>
                      <a:pPr algn="ctr">
                        <a:spcAft>
                          <a:spcPts val="0"/>
                        </a:spcAft>
                      </a:pPr>
                      <a:r>
                        <a:rPr lang="en-US" sz="900">
                          <a:effectLst/>
                          <a:latin typeface="Times New Roman"/>
                          <a:cs typeface="Times New Roman"/>
                        </a:rPr>
                        <a:t>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4320">
                <a:tc>
                  <a:txBody>
                    <a:bodyPr/>
                    <a:lstStyle/>
                    <a:p>
                      <a:pPr algn="ctr">
                        <a:spcAft>
                          <a:spcPts val="0"/>
                        </a:spcAft>
                      </a:pPr>
                      <a:r>
                        <a:rPr lang="en-US" sz="900">
                          <a:effectLst/>
                          <a:latin typeface="Times New Roman"/>
                          <a:cs typeface="Times New Roman"/>
                        </a:rPr>
                        <a:t>3</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F5Z390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JDM601_3772, JDM601_3773, JDM601_3774</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7466">
                <a:tc>
                  <a:txBody>
                    <a:bodyPr/>
                    <a:lstStyle/>
                    <a:p>
                      <a:pPr algn="ctr">
                        <a:spcAft>
                          <a:spcPts val="0"/>
                        </a:spcAft>
                      </a:pPr>
                      <a:r>
                        <a:rPr lang="en-US" sz="900">
                          <a:effectLst/>
                          <a:latin typeface="Times New Roman"/>
                          <a:cs typeface="Times New Roman"/>
                        </a:rPr>
                        <a:t>4</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I6XH73</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Rv3431c, gadB, nnr, Rv3434c, Rv3435c</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Rv3431c, nnr, Rv3434c, Rv3435c</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mtu00410, mtu01100, mtu00650, mtu01120, mtu00250, mtu00430, mtu02024, mtu01110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mtu02024: gadB</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73293">
                <a:tc>
                  <a:txBody>
                    <a:bodyPr/>
                    <a:lstStyle/>
                    <a:p>
                      <a:pPr algn="ctr">
                        <a:spcAft>
                          <a:spcPts val="0"/>
                        </a:spcAft>
                      </a:pPr>
                      <a:r>
                        <a:rPr lang="en-US" sz="900">
                          <a:effectLst/>
                          <a:latin typeface="Times New Roman"/>
                          <a:cs typeface="Times New Roman"/>
                        </a:rPr>
                        <a:t>5</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O32984</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rplB, rplC, rplD, rplF, rplN, rplP, rplV, rplW, rpmC, rpsC, rpsS</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mle03010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rplB, rplC, rplD, rplF, rplN, rplP, rplV, rplW, rpmC, rpsC, rpsS</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17770">
                <a:tc>
                  <a:txBody>
                    <a:bodyPr/>
                    <a:lstStyle/>
                    <a:p>
                      <a:pPr algn="ctr">
                        <a:spcAft>
                          <a:spcPts val="0"/>
                        </a:spcAft>
                      </a:pPr>
                      <a:r>
                        <a:rPr lang="en-US" sz="900">
                          <a:effectLst/>
                          <a:latin typeface="Times New Roman"/>
                          <a:cs typeface="Times New Roman"/>
                        </a:rPr>
                        <a:t>7</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P09239</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clpB, dnaJ1, dnaJ2, dnaK, groL2, groS, grpE, hrcA, htpG, mdh, pheT</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dnaK,</a:t>
                      </a:r>
                    </a:p>
                    <a:p>
                      <a:pPr algn="l">
                        <a:spcAft>
                          <a:spcPts val="0"/>
                        </a:spcAft>
                      </a:pPr>
                      <a:r>
                        <a:rPr lang="en-US" sz="900">
                          <a:effectLst/>
                          <a:latin typeface="Times New Roman"/>
                          <a:cs typeface="Times New Roman"/>
                        </a:rPr>
                        <a:t>mdh</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clpB, dnaJ1, dnaJ2</a:t>
                      </a:r>
                    </a:p>
                    <a:p>
                      <a:pPr algn="ctr">
                        <a:spcAft>
                          <a:spcPts val="0"/>
                        </a:spcAft>
                      </a:pPr>
                      <a:r>
                        <a:rPr lang="en-US" sz="900">
                          <a:effectLst/>
                          <a:latin typeface="Times New Roman"/>
                          <a:cs typeface="Times New Roman"/>
                        </a:rPr>
                        <a:t>, groS, grpE, hrcA, htpG</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mle03018, mle05152, mle00970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mle03018:groEL; mle05152:groEL; mle00970:pheT</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51191">
                <a:tc>
                  <a:txBody>
                    <a:bodyPr/>
                    <a:lstStyle/>
                    <a:p>
                      <a:pPr algn="ctr">
                        <a:spcAft>
                          <a:spcPts val="0"/>
                        </a:spcAft>
                      </a:pPr>
                      <a:r>
                        <a:rPr lang="en-US" sz="900">
                          <a:effectLst/>
                          <a:latin typeface="Times New Roman"/>
                          <a:cs typeface="Times New Roman"/>
                        </a:rPr>
                        <a:t>6</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P0A521</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630347">
                <a:tc>
                  <a:txBody>
                    <a:bodyPr/>
                    <a:lstStyle/>
                    <a:p>
                      <a:pPr algn="ctr">
                        <a:spcAft>
                          <a:spcPts val="0"/>
                        </a:spcAft>
                      </a:pPr>
                      <a:r>
                        <a:rPr lang="en-US" sz="900">
                          <a:effectLst/>
                          <a:latin typeface="Times New Roman"/>
                          <a:cs typeface="Times New Roman"/>
                        </a:rPr>
                        <a:t>8</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P46861</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argS, gltX, guaA, ileS, leuS, lysS, lysX (ML1393 ), metG, panC, pheT, proS</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mle00970, mle01100, mle01110, mle00770, mle00230, mle00860, mle00450, mle00410, mle01120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mle00970:gltX,metG,leuS,ileS,lysS,argS,proS,pheT; mle00860:gltX; mle00410:panC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016000">
                <a:tc>
                  <a:txBody>
                    <a:bodyPr/>
                    <a:lstStyle/>
                    <a:p>
                      <a:pPr algn="ctr">
                        <a:spcAft>
                          <a:spcPts val="0"/>
                        </a:spcAft>
                      </a:pPr>
                      <a:r>
                        <a:rPr lang="en-US" sz="900">
                          <a:effectLst/>
                          <a:latin typeface="Times New Roman"/>
                          <a:cs typeface="Times New Roman"/>
                        </a:rPr>
                        <a:t>9</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P9WG07</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phoU1 (Rv3301c ), phoU2 (Rv0821c), pstA1, pstA2, pstB1 or phoT (Rv0820 ), pstB2 or pstB (Rv0933), pstC1, pstS1, pstS2, pstS3, tcrX (Rv3765c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latin typeface="Times New Roman"/>
                          <a:cs typeface="Times New Roman"/>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phoU1 (Rv3301c ), phoU2 (Rv0821c), tcrX (Rv3765c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latin typeface="Times New Roman"/>
                          <a:cs typeface="Times New Roman"/>
                        </a:rPr>
                        <a:t>mtu02010, mtu02020, mtu05152</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latin typeface="Times New Roman"/>
                          <a:cs typeface="Times New Roman"/>
                        </a:rPr>
                        <a:t>mtu02010:pstB1,pstB2,pstA1,pstA2,pstC1,pstS1,pstS2,pstS3; mtu02020:pstS1,pstS2,pstS3; mtu05152:pstS1,pstS2,pstS3 </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6" name="Rectangle 5"/>
          <p:cNvSpPr/>
          <p:nvPr/>
        </p:nvSpPr>
        <p:spPr>
          <a:xfrm>
            <a:off x="223419" y="69342"/>
            <a:ext cx="3442658" cy="369316"/>
          </a:xfrm>
          <a:prstGeom prst="rect">
            <a:avLst/>
          </a:prstGeom>
        </p:spPr>
        <p:txBody>
          <a:bodyPr wrap="none" lIns="91422" tIns="45712" rIns="91422" bIns="45712">
            <a:spAutoFit/>
          </a:bodyPr>
          <a:lstStyle/>
          <a:p>
            <a:r>
              <a:rPr lang="en-US" b="1" u="sng" dirty="0">
                <a:latin typeface="Times New Roman"/>
                <a:cs typeface="Times New Roman"/>
              </a:rPr>
              <a:t>Table </a:t>
            </a:r>
            <a:r>
              <a:rPr lang="en-US" b="1" u="sng" dirty="0">
                <a:latin typeface="Times New Roman"/>
                <a:cs typeface="Times New Roman"/>
              </a:rPr>
              <a:t>4</a:t>
            </a:r>
            <a:r>
              <a:rPr lang="en-US" u="sng" dirty="0" smtClean="0">
                <a:latin typeface="Times New Roman"/>
                <a:cs typeface="Times New Roman"/>
              </a:rPr>
              <a:t>. </a:t>
            </a:r>
            <a:r>
              <a:rPr lang="en-US" b="1" u="sng" dirty="0">
                <a:latin typeface="Times New Roman"/>
                <a:cs typeface="Times New Roman"/>
              </a:rPr>
              <a:t>Chokepoint proteins list.</a:t>
            </a:r>
            <a:r>
              <a:rPr lang="en-US" u="sng" dirty="0">
                <a:latin typeface="Times New Roman"/>
                <a:cs typeface="Times New Roman"/>
              </a:rPr>
              <a:t> </a:t>
            </a:r>
          </a:p>
        </p:txBody>
      </p:sp>
    </p:spTree>
    <p:extLst>
      <p:ext uri="{BB962C8B-B14F-4D97-AF65-F5344CB8AC3E}">
        <p14:creationId xmlns:p14="http://schemas.microsoft.com/office/powerpoint/2010/main" val="29083522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6607847"/>
              </p:ext>
            </p:extLst>
          </p:nvPr>
        </p:nvGraphicFramePr>
        <p:xfrm>
          <a:off x="392081" y="340991"/>
          <a:ext cx="8573621" cy="5956646"/>
        </p:xfrm>
        <a:graphic>
          <a:graphicData uri="http://schemas.openxmlformats.org/drawingml/2006/table">
            <a:tbl>
              <a:tblPr firstRow="1" bandRow="1">
                <a:tableStyleId>{72833802-FEF1-4C79-8D5D-14CF1EAF98D9}</a:tableStyleId>
              </a:tblPr>
              <a:tblGrid>
                <a:gridCol w="528643"/>
                <a:gridCol w="837737"/>
                <a:gridCol w="1992923"/>
                <a:gridCol w="849923"/>
                <a:gridCol w="1436077"/>
                <a:gridCol w="1703515"/>
                <a:gridCol w="1224803"/>
              </a:tblGrid>
              <a:tr h="411480">
                <a:tc>
                  <a:txBody>
                    <a:bodyPr/>
                    <a:lstStyle/>
                    <a:p>
                      <a:pPr algn="ctr">
                        <a:spcAft>
                          <a:spcPts val="0"/>
                        </a:spcAft>
                      </a:pPr>
                      <a:r>
                        <a:rPr lang="en-US" sz="1100" dirty="0" err="1">
                          <a:solidFill>
                            <a:srgbClr val="000000"/>
                          </a:solidFill>
                          <a:effectLst/>
                          <a:latin typeface="Times New Roman"/>
                          <a:cs typeface="Times New Roman"/>
                        </a:rPr>
                        <a:t>S.No</a:t>
                      </a:r>
                      <a:r>
                        <a:rPr lang="en-US" sz="1100" dirty="0">
                          <a:solidFill>
                            <a:srgbClr val="000000"/>
                          </a:solidFill>
                          <a:effectLst/>
                          <a:latin typeface="Times New Roman"/>
                          <a:cs typeface="Times New Roman"/>
                        </a:rPr>
                        <a:t>.</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Pathogenic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Interacting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l">
                        <a:spcAft>
                          <a:spcPts val="0"/>
                        </a:spcAft>
                      </a:pPr>
                      <a:r>
                        <a:rPr lang="en-US" sz="1100" dirty="0">
                          <a:solidFill>
                            <a:srgbClr val="000000"/>
                          </a:solidFill>
                          <a:effectLst/>
                          <a:latin typeface="Times New Roman"/>
                          <a:cs typeface="Times New Roman"/>
                        </a:rPr>
                        <a:t>Human Homologous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KEGG Non mapped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KEGG Pathway ID</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c>
                  <a:txBody>
                    <a:bodyPr/>
                    <a:lstStyle/>
                    <a:p>
                      <a:pPr algn="ctr">
                        <a:spcAft>
                          <a:spcPts val="0"/>
                        </a:spcAft>
                      </a:pPr>
                      <a:r>
                        <a:rPr lang="en-US" sz="1100" dirty="0">
                          <a:solidFill>
                            <a:srgbClr val="000000"/>
                          </a:solidFill>
                          <a:effectLst/>
                          <a:latin typeface="Times New Roman"/>
                          <a:cs typeface="Times New Roman"/>
                        </a:rPr>
                        <a:t>Chokepoint proteins</a:t>
                      </a:r>
                      <a:endParaRPr lang="en-US" sz="1100" dirty="0">
                        <a:solidFill>
                          <a:srgbClr val="000000"/>
                        </a:solidFill>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7E4BD"/>
                    </a:solidFill>
                  </a:tcPr>
                </a:tc>
              </a:tr>
              <a:tr h="370991">
                <a:tc>
                  <a:txBody>
                    <a:bodyPr/>
                    <a:lstStyle/>
                    <a:p>
                      <a:pPr algn="ctr">
                        <a:spcAft>
                          <a:spcPts val="0"/>
                        </a:spcAft>
                      </a:pPr>
                      <a:r>
                        <a:rPr lang="en-US" sz="900" dirty="0">
                          <a:effectLst/>
                        </a:rPr>
                        <a:t>       </a:t>
                      </a:r>
                      <a:r>
                        <a:rPr lang="en-US" sz="900" dirty="0" smtClean="0">
                          <a:effectLst/>
                        </a:rPr>
                        <a:t>                </a:t>
                      </a:r>
                      <a:r>
                        <a:rPr lang="en-US" sz="900" baseline="0" dirty="0" smtClean="0">
                          <a:effectLst/>
                        </a:rPr>
                        <a:t>    </a:t>
                      </a:r>
                      <a:r>
                        <a:rPr lang="en-US" sz="900" dirty="0" smtClean="0">
                          <a:effectLst/>
                        </a:rPr>
                        <a:t>10</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P9WM57</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Rv0184, Rv0336, Rv0515, Rv1128c, Rv1278, Rv1378c, Rv1765c, Rv2015c, Rv2100, Rv3074, Rv3776</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NA</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47972">
                <a:tc>
                  <a:txBody>
                    <a:bodyPr/>
                    <a:lstStyle/>
                    <a:p>
                      <a:pPr algn="ctr">
                        <a:spcAft>
                          <a:spcPts val="0"/>
                        </a:spcAft>
                      </a:pPr>
                      <a:r>
                        <a:rPr lang="en-US" sz="900">
                          <a:effectLst/>
                        </a:rPr>
                        <a:t>11</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P9WN15</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Rv2006, Rv3400, Rv3401, aglA, glgB, glgE, glgX (Rv1564c ), otsA, otsB (Rv3372), treS, treZ</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Rv3400, Rv3401</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mtu01100, mtu00500, mtu01110, mtu00052</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Mtu00500: glgB; mtu00052: aglA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59154">
                <a:tc>
                  <a:txBody>
                    <a:bodyPr/>
                    <a:lstStyle/>
                    <a:p>
                      <a:pPr algn="ctr">
                        <a:spcAft>
                          <a:spcPts val="0"/>
                        </a:spcAft>
                      </a:pPr>
                      <a:r>
                        <a:rPr lang="en-US" sz="900">
                          <a:effectLst/>
                        </a:rPr>
                        <a:t>12</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P9WPE7</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Rv0312, Rv2264c, dnaJ1, dnaJ2, </a:t>
                      </a:r>
                      <a:r>
                        <a:rPr lang="en-US" sz="900" dirty="0" err="1">
                          <a:effectLst/>
                        </a:rPr>
                        <a:t>dnaK</a:t>
                      </a:r>
                      <a:r>
                        <a:rPr lang="en-US" sz="900" dirty="0">
                          <a:effectLst/>
                        </a:rPr>
                        <a:t>, groL2 (Rv0440), </a:t>
                      </a:r>
                      <a:r>
                        <a:rPr lang="en-US" sz="900" dirty="0" err="1">
                          <a:effectLst/>
                        </a:rPr>
                        <a:t>groS</a:t>
                      </a:r>
                      <a:r>
                        <a:rPr lang="en-US" sz="900" dirty="0">
                          <a:effectLst/>
                        </a:rPr>
                        <a:t>, </a:t>
                      </a:r>
                      <a:r>
                        <a:rPr lang="en-US" sz="900" dirty="0" err="1">
                          <a:effectLst/>
                        </a:rPr>
                        <a:t>hycE</a:t>
                      </a:r>
                      <a:r>
                        <a:rPr lang="en-US" sz="900" dirty="0">
                          <a:effectLst/>
                        </a:rPr>
                        <a:t>, </a:t>
                      </a:r>
                      <a:r>
                        <a:rPr lang="en-US" sz="900" dirty="0" err="1">
                          <a:effectLst/>
                        </a:rPr>
                        <a:t>metK</a:t>
                      </a:r>
                      <a:r>
                        <a:rPr lang="en-US" sz="900" dirty="0">
                          <a:effectLst/>
                        </a:rPr>
                        <a:t>, </a:t>
                      </a:r>
                      <a:r>
                        <a:rPr lang="en-US" sz="900" dirty="0" err="1">
                          <a:effectLst/>
                        </a:rPr>
                        <a:t>pheT</a:t>
                      </a:r>
                      <a:r>
                        <a:rPr lang="en-US" sz="900" dirty="0">
                          <a:effectLst/>
                        </a:rPr>
                        <a:t>, </a:t>
                      </a:r>
                      <a:r>
                        <a:rPr lang="en-US" sz="900" dirty="0" err="1">
                          <a:effectLst/>
                        </a:rPr>
                        <a:t>thrS</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dnaK,</a:t>
                      </a:r>
                    </a:p>
                    <a:p>
                      <a:pPr algn="l">
                        <a:spcAft>
                          <a:spcPts val="0"/>
                        </a:spcAft>
                      </a:pPr>
                      <a:r>
                        <a:rPr lang="en-US" sz="900">
                          <a:effectLst/>
                        </a:rPr>
                        <a:t>metK</a:t>
                      </a:r>
                    </a:p>
                    <a:p>
                      <a:pPr algn="l">
                        <a:spcAft>
                          <a:spcPts val="0"/>
                        </a:spcAft>
                      </a:pPr>
                      <a:r>
                        <a:rPr lang="en-US" sz="900">
                          <a:effectLst/>
                        </a:rPr>
                        <a:t>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Rv0312, Rv2264c, dnaJ1, dnaJ2, groS, hycE </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mtu00970, mtu05152, mtu03018</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Mtu00970: thrS,pheT; mtu05152:groL2; mtu03018:groL2</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465">
                <a:tc>
                  <a:txBody>
                    <a:bodyPr/>
                    <a:lstStyle/>
                    <a:p>
                      <a:pPr algn="ctr">
                        <a:spcAft>
                          <a:spcPts val="0"/>
                        </a:spcAft>
                      </a:pPr>
                      <a:r>
                        <a:rPr lang="en-US" sz="900">
                          <a:effectLst/>
                        </a:rPr>
                        <a:t>13</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P9WQ90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dirty="0">
                          <a:effectLst/>
                        </a:rPr>
                        <a:t>NA</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465">
                <a:tc>
                  <a:txBody>
                    <a:bodyPr/>
                    <a:lstStyle/>
                    <a:p>
                      <a:pPr algn="ctr">
                        <a:spcAft>
                          <a:spcPts val="0"/>
                        </a:spcAft>
                      </a:pPr>
                      <a:r>
                        <a:rPr lang="en-US" sz="900">
                          <a:effectLst/>
                        </a:rPr>
                        <a:t>14</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Q49375</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87465">
                <a:tc>
                  <a:txBody>
                    <a:bodyPr/>
                    <a:lstStyle/>
                    <a:p>
                      <a:pPr algn="ctr">
                        <a:spcAft>
                          <a:spcPts val="0"/>
                        </a:spcAft>
                      </a:pPr>
                      <a:r>
                        <a:rPr lang="en-US" sz="900">
                          <a:effectLst/>
                        </a:rPr>
                        <a:t>15</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Q53467</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775990">
                <a:tc>
                  <a:txBody>
                    <a:bodyPr/>
                    <a:lstStyle/>
                    <a:p>
                      <a:pPr algn="ctr">
                        <a:spcAft>
                          <a:spcPts val="0"/>
                        </a:spcAft>
                      </a:pPr>
                      <a:r>
                        <a:rPr lang="en-US" sz="900">
                          <a:effectLst/>
                        </a:rPr>
                        <a:t>16</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Q73T54</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MAP_2073c, MAP_2138, MAP_2784, MAP_2925, MAP_3865c, MAP_3866c, MAP_3867c, atpA, ctpA, ctpC, nrdE</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atpA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MAP_2073MAP_2138, MAP_2784, MAP_2925, MAP_3865c, MAP_3866c, MAP_3867c, </a:t>
                      </a:r>
                      <a:r>
                        <a:rPr lang="en-US" sz="900" dirty="0" err="1">
                          <a:effectLst/>
                        </a:rPr>
                        <a:t>ctpA</a:t>
                      </a:r>
                      <a:r>
                        <a:rPr lang="en-US" sz="900" dirty="0">
                          <a:effectLst/>
                        </a:rPr>
                        <a:t>, </a:t>
                      </a:r>
                      <a:r>
                        <a:rPr lang="en-US" sz="900" dirty="0" err="1">
                          <a:effectLst/>
                        </a:rPr>
                        <a:t>ctpC</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mpa00230, mpa00240, mpa00190</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66615">
                <a:tc>
                  <a:txBody>
                    <a:bodyPr/>
                    <a:lstStyle/>
                    <a:p>
                      <a:pPr algn="ctr">
                        <a:spcAft>
                          <a:spcPts val="0"/>
                        </a:spcAft>
                      </a:pPr>
                      <a:r>
                        <a:rPr lang="en-US" sz="900">
                          <a:effectLst/>
                        </a:rPr>
                        <a:t>17</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Q73WP1</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MAP_0368, MAP_2102c (narK3_1), MAP_3636, MAP_3707c (narK3_2), MAP_4101c, fdhF, narG, narH, narI, narJ, narU</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MAP_3636, MAP_4101c, </a:t>
                      </a:r>
                      <a:r>
                        <a:rPr lang="en-US" sz="900" dirty="0" err="1">
                          <a:effectLst/>
                        </a:rPr>
                        <a:t>fdhF</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mpa00910, mpa01120, mpa02020, mpa01100, mpa00630, mpa00680, mpa01200</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mpa00910: narK3_1, narK3_2, narU, narH, narG</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1270000">
                <a:tc>
                  <a:txBody>
                    <a:bodyPr/>
                    <a:lstStyle/>
                    <a:p>
                      <a:pPr algn="ctr">
                        <a:spcAft>
                          <a:spcPts val="0"/>
                        </a:spcAft>
                      </a:pPr>
                      <a:r>
                        <a:rPr lang="en-US" sz="900">
                          <a:effectLst/>
                        </a:rPr>
                        <a:t>18</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Q741P6</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MAP_1042, MAP_1045, apt, dnaG, relA, secD, secE, secF, secG, secY, tatC</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mpa03070, mpa03060, mpa02024, mpa00230, mpa01100, mpa03030</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Mpa03070: MAP_1042, </a:t>
                      </a:r>
                      <a:r>
                        <a:rPr lang="en-US" sz="900" dirty="0" err="1">
                          <a:effectLst/>
                        </a:rPr>
                        <a:t>secD</a:t>
                      </a:r>
                      <a:r>
                        <a:rPr lang="en-US" sz="900" dirty="0">
                          <a:effectLst/>
                        </a:rPr>
                        <a:t>, </a:t>
                      </a:r>
                      <a:r>
                        <a:rPr lang="en-US" sz="900" dirty="0" err="1">
                          <a:effectLst/>
                        </a:rPr>
                        <a:t>secE</a:t>
                      </a:r>
                      <a:r>
                        <a:rPr lang="en-US" sz="900" dirty="0">
                          <a:effectLst/>
                        </a:rPr>
                        <a:t>, </a:t>
                      </a:r>
                      <a:r>
                        <a:rPr lang="en-US" sz="900" dirty="0" err="1">
                          <a:effectLst/>
                        </a:rPr>
                        <a:t>secF</a:t>
                      </a:r>
                      <a:r>
                        <a:rPr lang="en-US" sz="900" dirty="0">
                          <a:effectLst/>
                        </a:rPr>
                        <a:t>, </a:t>
                      </a:r>
                      <a:r>
                        <a:rPr lang="en-US" sz="900" dirty="0" err="1">
                          <a:effectLst/>
                        </a:rPr>
                        <a:t>secG</a:t>
                      </a:r>
                      <a:r>
                        <a:rPr lang="en-US" sz="900" dirty="0">
                          <a:effectLst/>
                        </a:rPr>
                        <a:t>, </a:t>
                      </a:r>
                      <a:r>
                        <a:rPr lang="en-US" sz="900" dirty="0" err="1">
                          <a:effectLst/>
                        </a:rPr>
                        <a:t>secY</a:t>
                      </a:r>
                      <a:r>
                        <a:rPr lang="en-US" sz="900" dirty="0">
                          <a:effectLst/>
                        </a:rPr>
                        <a:t>; mpa03060:MAP_1042, </a:t>
                      </a:r>
                      <a:r>
                        <a:rPr lang="en-US" sz="900" dirty="0" err="1">
                          <a:effectLst/>
                        </a:rPr>
                        <a:t>secD</a:t>
                      </a:r>
                      <a:r>
                        <a:rPr lang="en-US" sz="900" dirty="0">
                          <a:effectLst/>
                        </a:rPr>
                        <a:t>, </a:t>
                      </a:r>
                      <a:r>
                        <a:rPr lang="en-US" sz="900" dirty="0" err="1">
                          <a:effectLst/>
                        </a:rPr>
                        <a:t>secE</a:t>
                      </a:r>
                      <a:r>
                        <a:rPr lang="en-US" sz="900" dirty="0">
                          <a:effectLst/>
                        </a:rPr>
                        <a:t>, </a:t>
                      </a:r>
                      <a:r>
                        <a:rPr lang="en-US" sz="900" dirty="0" err="1">
                          <a:effectLst/>
                        </a:rPr>
                        <a:t>secF</a:t>
                      </a:r>
                      <a:r>
                        <a:rPr lang="en-US" sz="900" dirty="0">
                          <a:effectLst/>
                        </a:rPr>
                        <a:t>, </a:t>
                      </a:r>
                      <a:r>
                        <a:rPr lang="en-US" sz="900" dirty="0" err="1">
                          <a:effectLst/>
                        </a:rPr>
                        <a:t>secG</a:t>
                      </a:r>
                      <a:r>
                        <a:rPr lang="en-US" sz="900" dirty="0">
                          <a:effectLst/>
                        </a:rPr>
                        <a:t>, </a:t>
                      </a:r>
                      <a:r>
                        <a:rPr lang="en-US" sz="900" dirty="0" err="1">
                          <a:effectLst/>
                        </a:rPr>
                        <a:t>secY</a:t>
                      </a:r>
                      <a:r>
                        <a:rPr lang="en-US" sz="900" dirty="0">
                          <a:effectLst/>
                        </a:rPr>
                        <a:t>; mpa02024:MAP_1045,MAP_1042,secE,secG,secY; mpa03030:dnaG</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960120">
                <a:tc>
                  <a:txBody>
                    <a:bodyPr/>
                    <a:lstStyle/>
                    <a:p>
                      <a:pPr algn="ctr">
                        <a:spcAft>
                          <a:spcPts val="0"/>
                        </a:spcAft>
                      </a:pPr>
                      <a:r>
                        <a:rPr lang="en-US" sz="900" dirty="0">
                          <a:effectLst/>
                        </a:rPr>
                        <a:t>19</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Q745A5</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MAP_0105c, MAP_0106c, MAP_1410, MAP_2148, MAP_2752, MAP_2963c, MAP_3314c, </a:t>
                      </a:r>
                      <a:r>
                        <a:rPr lang="en-US" sz="900" dirty="0" err="1">
                          <a:effectLst/>
                        </a:rPr>
                        <a:t>ftsK</a:t>
                      </a:r>
                      <a:r>
                        <a:rPr lang="en-US" sz="900" dirty="0">
                          <a:effectLst/>
                        </a:rPr>
                        <a:t>, </a:t>
                      </a:r>
                      <a:r>
                        <a:rPr lang="en-US" sz="900" dirty="0" err="1">
                          <a:effectLst/>
                        </a:rPr>
                        <a:t>ogt</a:t>
                      </a:r>
                      <a:r>
                        <a:rPr lang="en-US" sz="900" dirty="0">
                          <a:effectLst/>
                        </a:rPr>
                        <a:t>, </a:t>
                      </a:r>
                      <a:r>
                        <a:rPr lang="en-US" sz="900" dirty="0" err="1">
                          <a:effectLst/>
                        </a:rPr>
                        <a:t>parB</a:t>
                      </a:r>
                      <a:r>
                        <a:rPr lang="en-US" sz="900" dirty="0">
                          <a:effectLst/>
                        </a:rPr>
                        <a:t>, </a:t>
                      </a:r>
                      <a:r>
                        <a:rPr lang="en-US" sz="900" dirty="0" err="1">
                          <a:effectLst/>
                        </a:rPr>
                        <a:t>topA</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a:effectLst/>
                        </a:rPr>
                        <a:t>NA</a:t>
                      </a:r>
                      <a:endParaRPr lang="en-US" sz="90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spcAft>
                          <a:spcPts val="0"/>
                        </a:spcAft>
                      </a:pPr>
                      <a:r>
                        <a:rPr lang="en-US" sz="900" dirty="0">
                          <a:effectLst/>
                        </a:rPr>
                        <a:t>NA</a:t>
                      </a:r>
                      <a:endParaRPr lang="en-US" sz="900" dirty="0">
                        <a:effectLst/>
                        <a:latin typeface="Times New Roman"/>
                        <a:ea typeface="ＭＳ 明朝"/>
                        <a:cs typeface="Times New Roman"/>
                      </a:endParaRPr>
                    </a:p>
                  </a:txBody>
                  <a:tcPr marL="34291" marR="34291"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4602542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61461" y="1094154"/>
            <a:ext cx="4210539" cy="4943231"/>
          </a:xfrm>
          <a:ln>
            <a:noFill/>
          </a:ln>
        </p:spPr>
        <p:txBody>
          <a:bodyPr>
            <a:normAutofit fontScale="92500" lnSpcReduction="20000"/>
          </a:bodyPr>
          <a:lstStyle/>
          <a:p>
            <a:pPr algn="just">
              <a:lnSpc>
                <a:spcPct val="140000"/>
              </a:lnSpc>
              <a:buFont typeface="Wingdings" charset="2"/>
              <a:buChar char="v"/>
            </a:pPr>
            <a:r>
              <a:rPr lang="en-US" sz="2000" dirty="0">
                <a:latin typeface="Times New Roman"/>
                <a:cs typeface="Times New Roman"/>
              </a:rPr>
              <a:t>Several pathogenic microorganisms are known to produce proteins that mimic the </a:t>
            </a:r>
            <a:r>
              <a:rPr lang="en-US" sz="2000" dirty="0" smtClean="0">
                <a:latin typeface="Times New Roman"/>
                <a:cs typeface="Times New Roman"/>
              </a:rPr>
              <a:t>form </a:t>
            </a:r>
            <a:r>
              <a:rPr lang="en-US" sz="2000" dirty="0">
                <a:latin typeface="Times New Roman"/>
                <a:cs typeface="Times New Roman"/>
              </a:rPr>
              <a:t>and functions of host proteins to exploit </a:t>
            </a:r>
            <a:r>
              <a:rPr lang="en-US" sz="2000" dirty="0" smtClean="0">
                <a:latin typeface="Times New Roman"/>
                <a:cs typeface="Times New Roman"/>
              </a:rPr>
              <a:t>cellular </a:t>
            </a:r>
            <a:r>
              <a:rPr lang="en-US" sz="2000" dirty="0">
                <a:latin typeface="Times New Roman"/>
                <a:cs typeface="Times New Roman"/>
              </a:rPr>
              <a:t>machinery and counter immune </a:t>
            </a:r>
            <a:r>
              <a:rPr lang="en-US" sz="2000" dirty="0" err="1">
                <a:latin typeface="Times New Roman"/>
                <a:cs typeface="Times New Roman"/>
              </a:rPr>
              <a:t>defences</a:t>
            </a:r>
            <a:r>
              <a:rPr lang="en-US" sz="2000" dirty="0">
                <a:latin typeface="Times New Roman"/>
                <a:cs typeface="Times New Roman"/>
              </a:rPr>
              <a:t>. </a:t>
            </a:r>
            <a:endParaRPr lang="en-US" sz="2000" dirty="0" smtClean="0">
              <a:latin typeface="Times New Roman"/>
              <a:cs typeface="Times New Roman"/>
            </a:endParaRPr>
          </a:p>
          <a:p>
            <a:pPr algn="just">
              <a:lnSpc>
                <a:spcPct val="140000"/>
              </a:lnSpc>
              <a:buFont typeface="Wingdings" charset="2"/>
              <a:buChar char="v"/>
            </a:pPr>
            <a:r>
              <a:rPr lang="en-US" sz="2000" dirty="0" smtClean="0">
                <a:latin typeface="Times New Roman"/>
                <a:cs typeface="Times New Roman"/>
              </a:rPr>
              <a:t>Activate T and B cells, producing cross-reactive autoantibodies.</a:t>
            </a:r>
          </a:p>
          <a:p>
            <a:pPr algn="just">
              <a:lnSpc>
                <a:spcPct val="140000"/>
              </a:lnSpc>
              <a:buFont typeface="Wingdings" charset="2"/>
              <a:buChar char="v"/>
            </a:pPr>
            <a:r>
              <a:rPr lang="en-US" sz="2000" dirty="0">
                <a:latin typeface="Times New Roman"/>
                <a:cs typeface="Times New Roman"/>
              </a:rPr>
              <a:t>M</a:t>
            </a:r>
            <a:r>
              <a:rPr lang="en-US" sz="2000" dirty="0" smtClean="0">
                <a:latin typeface="Times New Roman"/>
                <a:cs typeface="Times New Roman"/>
              </a:rPr>
              <a:t>olecular </a:t>
            </a:r>
            <a:r>
              <a:rPr lang="en-US" sz="2000" dirty="0">
                <a:latin typeface="Times New Roman"/>
                <a:cs typeface="Times New Roman"/>
              </a:rPr>
              <a:t>mimics have been </a:t>
            </a:r>
            <a:r>
              <a:rPr lang="en-US" sz="2000" dirty="0" smtClean="0">
                <a:latin typeface="Times New Roman"/>
                <a:cs typeface="Times New Roman"/>
              </a:rPr>
              <a:t>identified to </a:t>
            </a:r>
            <a:r>
              <a:rPr lang="en-US" sz="2000" dirty="0">
                <a:latin typeface="Times New Roman"/>
                <a:cs typeface="Times New Roman"/>
              </a:rPr>
              <a:t>subvert all major cellular processes — including cell-cycle progression, </a:t>
            </a:r>
            <a:r>
              <a:rPr lang="en-US" sz="2000" dirty="0" smtClean="0">
                <a:latin typeface="Times New Roman"/>
                <a:cs typeface="Times New Roman"/>
              </a:rPr>
              <a:t>membrane </a:t>
            </a:r>
            <a:r>
              <a:rPr lang="en-US" sz="2000" dirty="0">
                <a:latin typeface="Times New Roman"/>
                <a:cs typeface="Times New Roman"/>
              </a:rPr>
              <a:t>trafficking, cytoskeleton dynamics and signal transduction </a:t>
            </a:r>
            <a:r>
              <a:rPr lang="en-US" sz="2000" dirty="0" smtClean="0">
                <a:latin typeface="Times New Roman"/>
                <a:cs typeface="Times New Roman"/>
              </a:rPr>
              <a:t>— </a:t>
            </a:r>
            <a:r>
              <a:rPr lang="en-US" sz="2000" dirty="0">
                <a:latin typeface="Times New Roman"/>
                <a:cs typeface="Times New Roman"/>
              </a:rPr>
              <a:t>to promote infections</a:t>
            </a:r>
            <a:r>
              <a:rPr lang="en-US" sz="2000" dirty="0" smtClean="0">
                <a:latin typeface="Times New Roman"/>
                <a:cs typeface="Times New Roman"/>
              </a:rPr>
              <a:t>.</a:t>
            </a:r>
          </a:p>
        </p:txBody>
      </p:sp>
      <p:pic>
        <p:nvPicPr>
          <p:cNvPr id="8" name="Picture 7"/>
          <p:cNvPicPr>
            <a:picLocks noChangeAspect="1"/>
          </p:cNvPicPr>
          <p:nvPr/>
        </p:nvPicPr>
        <p:blipFill>
          <a:blip r:embed="rId2"/>
          <a:stretch>
            <a:fillRect/>
          </a:stretch>
        </p:blipFill>
        <p:spPr>
          <a:xfrm>
            <a:off x="4816231" y="1584814"/>
            <a:ext cx="4054232" cy="3524494"/>
          </a:xfrm>
          <a:prstGeom prst="rect">
            <a:avLst/>
          </a:prstGeom>
          <a:ln>
            <a:solidFill>
              <a:schemeClr val="tx1"/>
            </a:solidFill>
          </a:ln>
        </p:spPr>
      </p:pic>
      <p:sp>
        <p:nvSpPr>
          <p:cNvPr id="10" name="Title 1"/>
          <p:cNvSpPr txBox="1">
            <a:spLocks/>
          </p:cNvSpPr>
          <p:nvPr/>
        </p:nvSpPr>
        <p:spPr>
          <a:xfrm>
            <a:off x="701431" y="248571"/>
            <a:ext cx="8229600" cy="607231"/>
          </a:xfrm>
          <a:prstGeom prst="rect">
            <a:avLst/>
          </a:prstGeom>
          <a:solidFill>
            <a:srgbClr val="CCC1DA"/>
          </a:solidFill>
          <a:ln>
            <a:solidFill>
              <a:schemeClr val="tx1"/>
            </a:solidFill>
            <a:prstDash val="dot"/>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i="1" dirty="0">
                <a:solidFill>
                  <a:srgbClr val="000090"/>
                </a:solidFill>
                <a:latin typeface="Times New Roman"/>
                <a:cs typeface="Times New Roman"/>
              </a:rPr>
              <a:t>Mimicry all the way down </a:t>
            </a:r>
            <a:endParaRPr lang="en-US" sz="3000" i="1" dirty="0">
              <a:solidFill>
                <a:srgbClr val="000090"/>
              </a:solidFill>
              <a:latin typeface="Times New Roman"/>
              <a:cs typeface="Times New Roman"/>
            </a:endParaRPr>
          </a:p>
        </p:txBody>
      </p:sp>
    </p:spTree>
    <p:extLst>
      <p:ext uri="{BB962C8B-B14F-4D97-AF65-F5344CB8AC3E}">
        <p14:creationId xmlns:p14="http://schemas.microsoft.com/office/powerpoint/2010/main" val="9188102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1439" y="561851"/>
            <a:ext cx="6950946" cy="923330"/>
          </a:xfrm>
          <a:prstGeom prst="rect">
            <a:avLst/>
          </a:prstGeom>
        </p:spPr>
        <p:txBody>
          <a:bodyPr wrap="square">
            <a:spAutoFit/>
          </a:bodyPr>
          <a:lstStyle/>
          <a:p>
            <a:pPr algn="just"/>
            <a:r>
              <a:rPr lang="en-US" b="1" dirty="0" smtClean="0">
                <a:latin typeface="Times New Roman"/>
                <a:cs typeface="Times New Roman"/>
              </a:rPr>
              <a:t>In molecular mimicry either </a:t>
            </a:r>
            <a:r>
              <a:rPr lang="en-US" b="1" dirty="0">
                <a:latin typeface="Times New Roman"/>
                <a:cs typeface="Times New Roman"/>
              </a:rPr>
              <a:t>the molecules’ linear amino acid sequences or their conformational fits may be shared, even though their </a:t>
            </a:r>
            <a:r>
              <a:rPr lang="en-US" b="1" dirty="0" smtClean="0">
                <a:latin typeface="Times New Roman"/>
                <a:cs typeface="Times New Roman"/>
              </a:rPr>
              <a:t>origins are different.</a:t>
            </a:r>
            <a:endParaRPr lang="en-US" dirty="0">
              <a:latin typeface="Times New Roman"/>
              <a:cs typeface="Times New Roman"/>
            </a:endParaRPr>
          </a:p>
        </p:txBody>
      </p:sp>
      <p:pic>
        <p:nvPicPr>
          <p:cNvPr id="5" name="Content Placeholder 3"/>
          <p:cNvPicPr>
            <a:picLocks noChangeAspect="1"/>
          </p:cNvPicPr>
          <p:nvPr/>
        </p:nvPicPr>
        <p:blipFill>
          <a:blip r:embed="rId2"/>
          <a:srcRect l="3414" r="3414"/>
          <a:stretch>
            <a:fillRect/>
          </a:stretch>
        </p:blipFill>
        <p:spPr>
          <a:xfrm>
            <a:off x="903515" y="1865923"/>
            <a:ext cx="3131177" cy="2158999"/>
          </a:xfrm>
          <a:prstGeom prst="rect">
            <a:avLst/>
          </a:prstGeom>
          <a:ln>
            <a:solidFill>
              <a:srgbClr val="000000"/>
            </a:solidFill>
          </a:ln>
        </p:spPr>
      </p:pic>
      <p:pic>
        <p:nvPicPr>
          <p:cNvPr id="6" name="Content Placeholder 9"/>
          <p:cNvPicPr>
            <a:picLocks noChangeAspect="1"/>
          </p:cNvPicPr>
          <p:nvPr/>
        </p:nvPicPr>
        <p:blipFill>
          <a:blip r:embed="rId3"/>
          <a:srcRect t="5077" b="5077"/>
          <a:stretch>
            <a:fillRect/>
          </a:stretch>
        </p:blipFill>
        <p:spPr>
          <a:xfrm>
            <a:off x="4689230" y="1865922"/>
            <a:ext cx="3617639" cy="2158999"/>
          </a:xfrm>
          <a:prstGeom prst="rect">
            <a:avLst/>
          </a:prstGeom>
          <a:ln>
            <a:solidFill>
              <a:srgbClr val="000000"/>
            </a:solidFill>
          </a:ln>
        </p:spPr>
      </p:pic>
      <p:sp>
        <p:nvSpPr>
          <p:cNvPr id="7" name="Rectangle 6"/>
          <p:cNvSpPr/>
          <p:nvPr/>
        </p:nvSpPr>
        <p:spPr>
          <a:xfrm>
            <a:off x="903516" y="4406598"/>
            <a:ext cx="3219100" cy="1477328"/>
          </a:xfrm>
          <a:prstGeom prst="rect">
            <a:avLst/>
          </a:prstGeom>
        </p:spPr>
        <p:txBody>
          <a:bodyPr wrap="square">
            <a:spAutoFit/>
          </a:bodyPr>
          <a:lstStyle/>
          <a:p>
            <a:r>
              <a:rPr lang="en-US" sz="1500" b="1" dirty="0" smtClean="0">
                <a:latin typeface="Times New Roman"/>
                <a:cs typeface="Times New Roman"/>
              </a:rPr>
              <a:t>Example:</a:t>
            </a:r>
          </a:p>
          <a:p>
            <a:endParaRPr lang="en-US" sz="1500" b="1" dirty="0" smtClean="0">
              <a:latin typeface="Times New Roman"/>
              <a:cs typeface="Times New Roman"/>
            </a:endParaRPr>
          </a:p>
          <a:p>
            <a:pPr marL="285750" indent="-285750">
              <a:buFont typeface="Wingdings" charset="2"/>
              <a:buChar char="Ø"/>
            </a:pPr>
            <a:r>
              <a:rPr lang="en-US" sz="1500" dirty="0">
                <a:latin typeface="Times New Roman"/>
                <a:cs typeface="Times New Roman"/>
              </a:rPr>
              <a:t>S</a:t>
            </a:r>
            <a:r>
              <a:rPr lang="en-US" sz="1500" dirty="0" smtClean="0">
                <a:latin typeface="Times New Roman"/>
                <a:cs typeface="Times New Roman"/>
              </a:rPr>
              <a:t>urface </a:t>
            </a:r>
            <a:r>
              <a:rPr lang="en-US" sz="1500" dirty="0">
                <a:latin typeface="Times New Roman"/>
                <a:cs typeface="Times New Roman"/>
              </a:rPr>
              <a:t>protein of the simian virus </a:t>
            </a:r>
            <a:r>
              <a:rPr lang="en-US" sz="1500" dirty="0" smtClean="0">
                <a:latin typeface="Times New Roman"/>
                <a:cs typeface="Times New Roman"/>
              </a:rPr>
              <a:t>SV40 i.e. VP1 (Right) mimics the ligand protein Gas6 (left) of </a:t>
            </a:r>
            <a:r>
              <a:rPr lang="en-US" sz="1500" dirty="0">
                <a:latin typeface="Times New Roman"/>
                <a:cs typeface="Times New Roman"/>
              </a:rPr>
              <a:t>the receptor </a:t>
            </a:r>
            <a:r>
              <a:rPr lang="en-US" sz="1500" dirty="0" err="1" smtClean="0">
                <a:latin typeface="Times New Roman"/>
                <a:cs typeface="Times New Roman"/>
              </a:rPr>
              <a:t>Axl</a:t>
            </a:r>
            <a:endParaRPr lang="en-US" sz="1500" dirty="0">
              <a:latin typeface="Times New Roman"/>
              <a:cs typeface="Times New Roman"/>
            </a:endParaRPr>
          </a:p>
        </p:txBody>
      </p:sp>
      <p:sp>
        <p:nvSpPr>
          <p:cNvPr id="8" name="TextBox 7"/>
          <p:cNvSpPr txBox="1"/>
          <p:nvPr/>
        </p:nvSpPr>
        <p:spPr>
          <a:xfrm>
            <a:off x="4562231" y="4191192"/>
            <a:ext cx="3897924" cy="2339102"/>
          </a:xfrm>
          <a:prstGeom prst="rect">
            <a:avLst/>
          </a:prstGeom>
          <a:noFill/>
          <a:ln>
            <a:noFill/>
          </a:ln>
        </p:spPr>
        <p:txBody>
          <a:bodyPr wrap="square" rtlCol="0">
            <a:spAutoFit/>
          </a:bodyPr>
          <a:lstStyle/>
          <a:p>
            <a:pPr marL="285750" indent="-285750" algn="just">
              <a:lnSpc>
                <a:spcPct val="140000"/>
              </a:lnSpc>
              <a:buFont typeface="Wingdings" charset="2"/>
              <a:buChar char="Ø"/>
            </a:pPr>
            <a:r>
              <a:rPr lang="en-US" sz="1500" dirty="0" smtClean="0">
                <a:latin typeface="Times New Roman"/>
                <a:cs typeface="Times New Roman"/>
              </a:rPr>
              <a:t>Close enough in homology (between self and microbe) to share determinants.</a:t>
            </a:r>
          </a:p>
          <a:p>
            <a:pPr marL="285750" indent="-285750">
              <a:lnSpc>
                <a:spcPct val="140000"/>
              </a:lnSpc>
              <a:buFont typeface="Wingdings" charset="2"/>
              <a:buChar char="Ø"/>
            </a:pPr>
            <a:r>
              <a:rPr lang="en-US" sz="1500" dirty="0" smtClean="0">
                <a:latin typeface="Times New Roman"/>
                <a:cs typeface="Times New Roman"/>
              </a:rPr>
              <a:t>Distant enough from homology to be recognized as foreign by the immune system.</a:t>
            </a:r>
          </a:p>
          <a:p>
            <a:pPr marL="285750" indent="-285750">
              <a:lnSpc>
                <a:spcPct val="140000"/>
              </a:lnSpc>
              <a:buFont typeface="Wingdings" charset="2"/>
              <a:buChar char="Ø"/>
            </a:pPr>
            <a:r>
              <a:rPr lang="en-US" sz="1500" dirty="0" smtClean="0">
                <a:latin typeface="Times New Roman"/>
                <a:cs typeface="Times New Roman"/>
              </a:rPr>
              <a:t>Homology at self determinant (epitope) having important biological activity.  </a:t>
            </a:r>
            <a:endParaRPr lang="en-US" sz="1500" dirty="0">
              <a:latin typeface="Times New Roman"/>
              <a:cs typeface="Times New Roman"/>
            </a:endParaRPr>
          </a:p>
        </p:txBody>
      </p:sp>
    </p:spTree>
    <p:extLst>
      <p:ext uri="{BB962C8B-B14F-4D97-AF65-F5344CB8AC3E}">
        <p14:creationId xmlns:p14="http://schemas.microsoft.com/office/powerpoint/2010/main" val="236842647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t="21037"/>
          <a:stretch/>
        </p:blipFill>
        <p:spPr>
          <a:xfrm>
            <a:off x="1191847" y="1261329"/>
            <a:ext cx="6936154" cy="4803531"/>
          </a:xfrm>
          <a:prstGeom prst="rect">
            <a:avLst/>
          </a:prstGeom>
          <a:ln>
            <a:solidFill>
              <a:srgbClr val="000000"/>
            </a:solidFill>
          </a:ln>
        </p:spPr>
      </p:pic>
      <p:sp>
        <p:nvSpPr>
          <p:cNvPr id="10" name="Title 1"/>
          <p:cNvSpPr txBox="1">
            <a:spLocks/>
          </p:cNvSpPr>
          <p:nvPr/>
        </p:nvSpPr>
        <p:spPr>
          <a:xfrm>
            <a:off x="457200" y="291673"/>
            <a:ext cx="8229600" cy="607231"/>
          </a:xfrm>
          <a:prstGeom prst="rect">
            <a:avLst/>
          </a:prstGeom>
          <a:solidFill>
            <a:srgbClr val="CCC1DA"/>
          </a:solidFill>
          <a:ln>
            <a:solidFill>
              <a:schemeClr val="tx1"/>
            </a:solidFill>
            <a:prstDash val="dot"/>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i="1" dirty="0">
                <a:solidFill>
                  <a:srgbClr val="000090"/>
                </a:solidFill>
                <a:latin typeface="Times New Roman"/>
                <a:cs typeface="Times New Roman"/>
              </a:rPr>
              <a:t>Example of molecular mimicry</a:t>
            </a:r>
            <a:endParaRPr lang="en-US" sz="3000" i="1" dirty="0">
              <a:solidFill>
                <a:srgbClr val="000090"/>
              </a:solidFill>
              <a:latin typeface="Times New Roman"/>
              <a:cs typeface="Times New Roman"/>
            </a:endParaRPr>
          </a:p>
        </p:txBody>
      </p:sp>
    </p:spTree>
    <p:extLst>
      <p:ext uri="{BB962C8B-B14F-4D97-AF65-F5344CB8AC3E}">
        <p14:creationId xmlns:p14="http://schemas.microsoft.com/office/powerpoint/2010/main" val="3461008020"/>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187" t="9388" b="3728"/>
          <a:stretch/>
        </p:blipFill>
        <p:spPr>
          <a:xfrm>
            <a:off x="199901" y="1175825"/>
            <a:ext cx="8811452" cy="5467587"/>
          </a:xfrm>
          <a:prstGeom prst="rect">
            <a:avLst/>
          </a:prstGeom>
          <a:ln>
            <a:solidFill>
              <a:srgbClr val="000000"/>
            </a:solidFill>
          </a:ln>
        </p:spPr>
      </p:pic>
      <p:sp>
        <p:nvSpPr>
          <p:cNvPr id="4" name="Title 1"/>
          <p:cNvSpPr txBox="1">
            <a:spLocks/>
          </p:cNvSpPr>
          <p:nvPr/>
        </p:nvSpPr>
        <p:spPr>
          <a:xfrm>
            <a:off x="457200" y="118329"/>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endParaRPr lang="en-US" sz="3000" b="1" i="1" dirty="0" smtClean="0">
              <a:solidFill>
                <a:srgbClr val="77933C"/>
              </a:solidFill>
              <a:latin typeface="Times New Roman"/>
              <a:cs typeface="Times New Roman"/>
            </a:endParaRPr>
          </a:p>
        </p:txBody>
      </p:sp>
      <p:sp>
        <p:nvSpPr>
          <p:cNvPr id="6" name="Title 1"/>
          <p:cNvSpPr txBox="1">
            <a:spLocks/>
          </p:cNvSpPr>
          <p:nvPr/>
        </p:nvSpPr>
        <p:spPr>
          <a:xfrm>
            <a:off x="544801" y="303431"/>
            <a:ext cx="8229600" cy="607231"/>
          </a:xfrm>
          <a:prstGeom prst="rect">
            <a:avLst/>
          </a:prstGeom>
          <a:solidFill>
            <a:srgbClr val="CCC1DA"/>
          </a:solidFill>
          <a:ln>
            <a:solidFill>
              <a:schemeClr val="tx1"/>
            </a:solidFill>
            <a:prstDash val="dot"/>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000" b="1" i="1" dirty="0">
                <a:solidFill>
                  <a:srgbClr val="000090"/>
                </a:solidFill>
                <a:latin typeface="Times New Roman"/>
                <a:cs typeface="Times New Roman"/>
              </a:rPr>
              <a:t>Autoimmune Diseases</a:t>
            </a:r>
          </a:p>
        </p:txBody>
      </p:sp>
    </p:spTree>
    <p:extLst>
      <p:ext uri="{BB962C8B-B14F-4D97-AF65-F5344CB8AC3E}">
        <p14:creationId xmlns:p14="http://schemas.microsoft.com/office/powerpoint/2010/main" val="40685544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6114619" y="1143000"/>
            <a:ext cx="2397114" cy="2737614"/>
          </a:xfrm>
          <a:prstGeom prst="rect">
            <a:avLst/>
          </a:prstGeom>
        </p:spPr>
      </p:pic>
      <p:pic>
        <p:nvPicPr>
          <p:cNvPr id="7" name="Picture 6"/>
          <p:cNvPicPr>
            <a:picLocks noChangeAspect="1"/>
          </p:cNvPicPr>
          <p:nvPr/>
        </p:nvPicPr>
        <p:blipFill rotWithShape="1">
          <a:blip r:embed="rId3"/>
          <a:srcRect r="42365" b="5709"/>
          <a:stretch/>
        </p:blipFill>
        <p:spPr>
          <a:xfrm>
            <a:off x="7074053" y="4727675"/>
            <a:ext cx="1869800" cy="2029732"/>
          </a:xfrm>
          <a:prstGeom prst="rect">
            <a:avLst/>
          </a:prstGeom>
          <a:ln>
            <a:solidFill>
              <a:srgbClr val="000000"/>
            </a:solidFill>
          </a:ln>
        </p:spPr>
      </p:pic>
      <p:pic>
        <p:nvPicPr>
          <p:cNvPr id="8" name="Picture 7"/>
          <p:cNvPicPr>
            <a:picLocks noChangeAspect="1"/>
          </p:cNvPicPr>
          <p:nvPr/>
        </p:nvPicPr>
        <p:blipFill>
          <a:blip r:embed="rId4"/>
          <a:stretch>
            <a:fillRect/>
          </a:stretch>
        </p:blipFill>
        <p:spPr>
          <a:xfrm>
            <a:off x="5137635" y="4720864"/>
            <a:ext cx="1859897" cy="2029732"/>
          </a:xfrm>
          <a:prstGeom prst="rect">
            <a:avLst/>
          </a:prstGeom>
          <a:ln>
            <a:solidFill>
              <a:srgbClr val="000000"/>
            </a:solidFill>
          </a:ln>
        </p:spPr>
      </p:pic>
      <p:sp>
        <p:nvSpPr>
          <p:cNvPr id="9" name="Rectangle 8"/>
          <p:cNvSpPr/>
          <p:nvPr/>
        </p:nvSpPr>
        <p:spPr>
          <a:xfrm>
            <a:off x="457200" y="1158464"/>
            <a:ext cx="5573709" cy="3094181"/>
          </a:xfrm>
          <a:prstGeom prst="rect">
            <a:avLst/>
          </a:prstGeom>
          <a:ln>
            <a:solidFill>
              <a:srgbClr val="000000"/>
            </a:solidFill>
            <a:prstDash val="dot"/>
          </a:ln>
        </p:spPr>
        <p:txBody>
          <a:bodyPr wrap="square">
            <a:spAutoFit/>
          </a:bodyPr>
          <a:lstStyle/>
          <a:p>
            <a:pPr marL="285750" indent="-285750" algn="just">
              <a:lnSpc>
                <a:spcPct val="140000"/>
              </a:lnSpc>
              <a:buFont typeface="Wingdings" charset="2"/>
              <a:buChar char="v"/>
            </a:pPr>
            <a:r>
              <a:rPr lang="en-US" sz="1400" dirty="0">
                <a:latin typeface="Times New Roman"/>
                <a:cs typeface="Times New Roman"/>
              </a:rPr>
              <a:t>Leprosy is a slowly developing, progressive disease that damages the skin and nervous system</a:t>
            </a:r>
            <a:r>
              <a:rPr lang="en-US" sz="1400" dirty="0" smtClean="0">
                <a:latin typeface="Times New Roman"/>
                <a:cs typeface="Times New Roman"/>
              </a:rPr>
              <a:t>.</a:t>
            </a:r>
            <a:endParaRPr lang="en-US" sz="1400" dirty="0">
              <a:latin typeface="Times New Roman"/>
              <a:cs typeface="Times New Roman"/>
            </a:endParaRPr>
          </a:p>
          <a:p>
            <a:pPr marL="285750" indent="-285750" algn="just">
              <a:lnSpc>
                <a:spcPct val="140000"/>
              </a:lnSpc>
              <a:buFont typeface="Wingdings" charset="2"/>
              <a:buChar char="v"/>
            </a:pPr>
            <a:r>
              <a:rPr lang="en-US" sz="1400" dirty="0">
                <a:latin typeface="Times New Roman"/>
                <a:cs typeface="Times New Roman"/>
              </a:rPr>
              <a:t>Leprosy is caused by an infection with </a:t>
            </a:r>
            <a:r>
              <a:rPr lang="en-US" sz="1400" i="1" dirty="0">
                <a:latin typeface="Times New Roman"/>
                <a:cs typeface="Times New Roman"/>
              </a:rPr>
              <a:t>Mycobacterium </a:t>
            </a:r>
            <a:r>
              <a:rPr lang="en-US" sz="1400" i="1" dirty="0" err="1">
                <a:latin typeface="Times New Roman"/>
                <a:cs typeface="Times New Roman"/>
              </a:rPr>
              <a:t>leprae</a:t>
            </a:r>
            <a:r>
              <a:rPr lang="en-US" sz="1400" i="1" dirty="0">
                <a:latin typeface="Times New Roman"/>
                <a:cs typeface="Times New Roman"/>
              </a:rPr>
              <a:t> </a:t>
            </a:r>
            <a:r>
              <a:rPr lang="en-US" sz="1400" dirty="0">
                <a:latin typeface="Times New Roman"/>
                <a:cs typeface="Times New Roman"/>
              </a:rPr>
              <a:t>or </a:t>
            </a:r>
            <a:r>
              <a:rPr lang="en-US" sz="1400" i="1" dirty="0">
                <a:latin typeface="Times New Roman"/>
                <a:cs typeface="Times New Roman"/>
              </a:rPr>
              <a:t>M. </a:t>
            </a:r>
            <a:r>
              <a:rPr lang="en-US" sz="1400" i="1" dirty="0" err="1">
                <a:latin typeface="Times New Roman"/>
                <a:cs typeface="Times New Roman"/>
              </a:rPr>
              <a:t>lepromatosis</a:t>
            </a:r>
            <a:r>
              <a:rPr lang="en-US" sz="1400" i="1" dirty="0">
                <a:latin typeface="Times New Roman"/>
                <a:cs typeface="Times New Roman"/>
              </a:rPr>
              <a:t> </a:t>
            </a:r>
            <a:r>
              <a:rPr lang="en-US" sz="1400" dirty="0">
                <a:latin typeface="Times New Roman"/>
                <a:cs typeface="Times New Roman"/>
              </a:rPr>
              <a:t>bacteria</a:t>
            </a:r>
            <a:r>
              <a:rPr lang="en-US" sz="1400" dirty="0" smtClean="0">
                <a:latin typeface="Times New Roman"/>
                <a:cs typeface="Times New Roman"/>
              </a:rPr>
              <a:t>.</a:t>
            </a:r>
            <a:endParaRPr lang="en-US" sz="1400" dirty="0">
              <a:latin typeface="Times New Roman"/>
              <a:cs typeface="Times New Roman"/>
            </a:endParaRPr>
          </a:p>
          <a:p>
            <a:pPr marL="285750" indent="-285750" algn="just">
              <a:lnSpc>
                <a:spcPct val="140000"/>
              </a:lnSpc>
              <a:buFont typeface="Wingdings" charset="2"/>
              <a:buChar char="v"/>
            </a:pPr>
            <a:r>
              <a:rPr lang="en-US" sz="1400" dirty="0">
                <a:latin typeface="Times New Roman"/>
                <a:cs typeface="Times New Roman"/>
              </a:rPr>
              <a:t>Early symptoms begin in cooler areas of the body and include </a:t>
            </a:r>
            <a:r>
              <a:rPr lang="en-US" sz="1400" b="1" dirty="0">
                <a:latin typeface="Times New Roman"/>
                <a:cs typeface="Times New Roman"/>
              </a:rPr>
              <a:t>loss of sensation</a:t>
            </a:r>
            <a:r>
              <a:rPr lang="en-US" sz="1400" b="1" dirty="0" smtClean="0">
                <a:latin typeface="Times New Roman"/>
                <a:cs typeface="Times New Roman"/>
              </a:rPr>
              <a:t>.</a:t>
            </a:r>
            <a:endParaRPr lang="en-US" sz="1400" b="1" dirty="0">
              <a:latin typeface="Times New Roman"/>
              <a:cs typeface="Times New Roman"/>
            </a:endParaRPr>
          </a:p>
          <a:p>
            <a:pPr marL="285750" indent="-285750" algn="just">
              <a:lnSpc>
                <a:spcPct val="140000"/>
              </a:lnSpc>
              <a:buFont typeface="Wingdings" charset="2"/>
              <a:buChar char="v"/>
            </a:pPr>
            <a:r>
              <a:rPr lang="en-US" sz="1400" dirty="0">
                <a:latin typeface="Times New Roman"/>
                <a:cs typeface="Times New Roman"/>
              </a:rPr>
              <a:t>Signs of leprosy are painless ulcers, skin lesions of </a:t>
            </a:r>
            <a:r>
              <a:rPr lang="en-US" sz="1400" dirty="0" smtClean="0">
                <a:latin typeface="Times New Roman"/>
                <a:cs typeface="Times New Roman"/>
              </a:rPr>
              <a:t>hypo-pigmented </a:t>
            </a:r>
            <a:r>
              <a:rPr lang="en-US" sz="1400" dirty="0">
                <a:latin typeface="Times New Roman"/>
                <a:cs typeface="Times New Roman"/>
              </a:rPr>
              <a:t>macules (flat, pale areas of skin), and eye damage (dryness, reduced blinking). Later, large ulcerations, loss of digits, skin nodules, and facial disfigurement may develop</a:t>
            </a:r>
            <a:r>
              <a:rPr lang="en-US" sz="1400" dirty="0" smtClean="0">
                <a:latin typeface="Times New Roman"/>
                <a:cs typeface="Times New Roman"/>
              </a:rPr>
              <a:t>.</a:t>
            </a:r>
          </a:p>
        </p:txBody>
      </p:sp>
      <p:sp>
        <p:nvSpPr>
          <p:cNvPr id="10" name="Rectangle 9"/>
          <p:cNvSpPr/>
          <p:nvPr/>
        </p:nvSpPr>
        <p:spPr>
          <a:xfrm>
            <a:off x="540628" y="5274508"/>
            <a:ext cx="1676743" cy="523220"/>
          </a:xfrm>
          <a:prstGeom prst="rect">
            <a:avLst/>
          </a:prstGeom>
        </p:spPr>
        <p:txBody>
          <a:bodyPr wrap="square">
            <a:spAutoFit/>
          </a:bodyPr>
          <a:lstStyle/>
          <a:p>
            <a:r>
              <a:rPr lang="tr-TR" sz="1400" b="1" dirty="0" err="1" smtClean="0">
                <a:latin typeface="Times New Roman"/>
                <a:cs typeface="Times New Roman"/>
              </a:rPr>
              <a:t>Myelin</a:t>
            </a:r>
            <a:r>
              <a:rPr lang="tr-TR" sz="1400" b="1" dirty="0" smtClean="0">
                <a:latin typeface="Times New Roman"/>
                <a:cs typeface="Times New Roman"/>
              </a:rPr>
              <a:t> </a:t>
            </a:r>
            <a:r>
              <a:rPr lang="tr-TR" sz="1400" b="1" dirty="0" err="1">
                <a:latin typeface="Times New Roman"/>
                <a:cs typeface="Times New Roman"/>
              </a:rPr>
              <a:t>basic</a:t>
            </a:r>
            <a:r>
              <a:rPr lang="tr-TR" sz="1400" b="1" dirty="0">
                <a:latin typeface="Times New Roman"/>
                <a:cs typeface="Times New Roman"/>
              </a:rPr>
              <a:t> protein (MBP)</a:t>
            </a:r>
            <a:endParaRPr lang="en-US" sz="1400" b="1" dirty="0">
              <a:latin typeface="Times New Roman"/>
              <a:cs typeface="Times New Roman"/>
            </a:endParaRPr>
          </a:p>
        </p:txBody>
      </p:sp>
      <p:sp>
        <p:nvSpPr>
          <p:cNvPr id="11" name="Rectangle 10"/>
          <p:cNvSpPr/>
          <p:nvPr/>
        </p:nvSpPr>
        <p:spPr>
          <a:xfrm>
            <a:off x="2490503" y="5292585"/>
            <a:ext cx="1865715" cy="523220"/>
          </a:xfrm>
          <a:prstGeom prst="rect">
            <a:avLst/>
          </a:prstGeom>
        </p:spPr>
        <p:txBody>
          <a:bodyPr wrap="none">
            <a:spAutoFit/>
          </a:bodyPr>
          <a:lstStyle/>
          <a:p>
            <a:r>
              <a:rPr lang="en-US" sz="1400" b="1" dirty="0">
                <a:solidFill>
                  <a:srgbClr val="000000"/>
                </a:solidFill>
                <a:latin typeface="Times New Roman"/>
                <a:cs typeface="Times New Roman"/>
              </a:rPr>
              <a:t>50S ribosomal L2 </a:t>
            </a:r>
            <a:r>
              <a:rPr lang="en-US" sz="1400" b="1" dirty="0" smtClean="0">
                <a:solidFill>
                  <a:srgbClr val="000000"/>
                </a:solidFill>
                <a:latin typeface="Times New Roman"/>
                <a:cs typeface="Times New Roman"/>
              </a:rPr>
              <a:t>and</a:t>
            </a:r>
          </a:p>
          <a:p>
            <a:r>
              <a:rPr lang="en-US" sz="1400" b="1" dirty="0" err="1" smtClean="0">
                <a:solidFill>
                  <a:srgbClr val="000000"/>
                </a:solidFill>
                <a:latin typeface="Times New Roman"/>
                <a:cs typeface="Times New Roman"/>
              </a:rPr>
              <a:t>lysyl</a:t>
            </a:r>
            <a:r>
              <a:rPr lang="en-US" sz="1400" b="1" dirty="0" smtClean="0">
                <a:solidFill>
                  <a:srgbClr val="000000"/>
                </a:solidFill>
                <a:latin typeface="Times New Roman"/>
                <a:cs typeface="Times New Roman"/>
              </a:rPr>
              <a:t> </a:t>
            </a:r>
            <a:r>
              <a:rPr lang="en-US" sz="1400" b="1" dirty="0" err="1">
                <a:solidFill>
                  <a:srgbClr val="000000"/>
                </a:solidFill>
                <a:latin typeface="Times New Roman"/>
                <a:cs typeface="Times New Roman"/>
              </a:rPr>
              <a:t>tRNA</a:t>
            </a:r>
            <a:r>
              <a:rPr lang="en-US" sz="1400" b="1" dirty="0">
                <a:solidFill>
                  <a:srgbClr val="000000"/>
                </a:solidFill>
                <a:latin typeface="Times New Roman"/>
                <a:cs typeface="Times New Roman"/>
              </a:rPr>
              <a:t> </a:t>
            </a:r>
            <a:r>
              <a:rPr lang="en-US" sz="1400" b="1" dirty="0" err="1" smtClean="0">
                <a:solidFill>
                  <a:srgbClr val="000000"/>
                </a:solidFill>
                <a:latin typeface="Times New Roman"/>
                <a:cs typeface="Times New Roman"/>
              </a:rPr>
              <a:t>synthetase</a:t>
            </a:r>
            <a:endParaRPr lang="en-US" sz="1400" b="1" dirty="0">
              <a:solidFill>
                <a:srgbClr val="000000"/>
              </a:solidFill>
              <a:latin typeface="Times New Roman"/>
              <a:cs typeface="Times New Roman"/>
            </a:endParaRPr>
          </a:p>
        </p:txBody>
      </p:sp>
      <p:sp>
        <p:nvSpPr>
          <p:cNvPr id="12" name="TextBox 11"/>
          <p:cNvSpPr txBox="1"/>
          <p:nvPr/>
        </p:nvSpPr>
        <p:spPr>
          <a:xfrm>
            <a:off x="6655230" y="4115388"/>
            <a:ext cx="1353723" cy="400110"/>
          </a:xfrm>
          <a:prstGeom prst="rect">
            <a:avLst/>
          </a:prstGeom>
          <a:noFill/>
        </p:spPr>
        <p:txBody>
          <a:bodyPr wrap="none" rtlCol="0">
            <a:spAutoFit/>
          </a:bodyPr>
          <a:lstStyle/>
          <a:p>
            <a:r>
              <a:rPr lang="en-US" sz="2000" b="1" i="1" dirty="0" smtClean="0">
                <a:solidFill>
                  <a:srgbClr val="3366FF"/>
                </a:solidFill>
                <a:latin typeface="Times New Roman"/>
                <a:cs typeface="Times New Roman"/>
              </a:rPr>
              <a:t>Symptoms</a:t>
            </a:r>
            <a:endParaRPr lang="en-US" sz="2000" b="1" i="1" dirty="0">
              <a:solidFill>
                <a:srgbClr val="3366FF"/>
              </a:solidFill>
              <a:latin typeface="Times New Roman"/>
              <a:cs typeface="Times New Roman"/>
            </a:endParaRPr>
          </a:p>
        </p:txBody>
      </p:sp>
      <p:cxnSp>
        <p:nvCxnSpPr>
          <p:cNvPr id="15" name="Straight Connector 14"/>
          <p:cNvCxnSpPr/>
          <p:nvPr/>
        </p:nvCxnSpPr>
        <p:spPr>
          <a:xfrm>
            <a:off x="1846141" y="5797728"/>
            <a:ext cx="326209" cy="364506"/>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H="1">
            <a:off x="2041268" y="5793352"/>
            <a:ext cx="406801" cy="587912"/>
          </a:xfrm>
          <a:prstGeom prst="line">
            <a:avLst/>
          </a:prstGeom>
          <a:ln>
            <a:solidFill>
              <a:srgbClr val="000000"/>
            </a:solidFill>
          </a:ln>
        </p:spPr>
        <p:style>
          <a:lnRef idx="2">
            <a:schemeClr val="accent1"/>
          </a:lnRef>
          <a:fillRef idx="0">
            <a:schemeClr val="accent1"/>
          </a:fillRef>
          <a:effectRef idx="1">
            <a:schemeClr val="accent1"/>
          </a:effectRef>
          <a:fontRef idx="minor">
            <a:schemeClr val="tx1"/>
          </a:fontRef>
        </p:style>
      </p:cxnSp>
      <p:sp>
        <p:nvSpPr>
          <p:cNvPr id="23" name="TextBox 22"/>
          <p:cNvSpPr txBox="1"/>
          <p:nvPr/>
        </p:nvSpPr>
        <p:spPr>
          <a:xfrm>
            <a:off x="1827402" y="6381264"/>
            <a:ext cx="748672" cy="369332"/>
          </a:xfrm>
          <a:prstGeom prst="rect">
            <a:avLst/>
          </a:prstGeom>
          <a:noFill/>
        </p:spPr>
        <p:txBody>
          <a:bodyPr wrap="none" rtlCol="0">
            <a:spAutoFit/>
          </a:bodyPr>
          <a:lstStyle/>
          <a:p>
            <a:r>
              <a:rPr lang="en-US" dirty="0" smtClean="0">
                <a:solidFill>
                  <a:schemeClr val="accent4">
                    <a:lumMod val="75000"/>
                  </a:schemeClr>
                </a:solidFill>
                <a:latin typeface="Times New Roman"/>
                <a:cs typeface="Times New Roman"/>
              </a:rPr>
              <a:t>B-cell</a:t>
            </a:r>
            <a:endParaRPr lang="en-US" dirty="0">
              <a:solidFill>
                <a:schemeClr val="accent4">
                  <a:lumMod val="75000"/>
                </a:schemeClr>
              </a:solidFill>
              <a:latin typeface="Times New Roman"/>
              <a:cs typeface="Times New Roman"/>
            </a:endParaRPr>
          </a:p>
        </p:txBody>
      </p:sp>
      <p:sp>
        <p:nvSpPr>
          <p:cNvPr id="27" name="TextBox 26"/>
          <p:cNvSpPr txBox="1"/>
          <p:nvPr/>
        </p:nvSpPr>
        <p:spPr>
          <a:xfrm>
            <a:off x="670256" y="4873071"/>
            <a:ext cx="928672" cy="369332"/>
          </a:xfrm>
          <a:prstGeom prst="rect">
            <a:avLst/>
          </a:prstGeom>
          <a:noFill/>
        </p:spPr>
        <p:txBody>
          <a:bodyPr wrap="none" rtlCol="0">
            <a:spAutoFit/>
          </a:bodyPr>
          <a:lstStyle/>
          <a:p>
            <a:r>
              <a:rPr lang="en-US" b="1" dirty="0" smtClean="0">
                <a:solidFill>
                  <a:srgbClr val="FF0000"/>
                </a:solidFill>
                <a:latin typeface="Times New Roman"/>
                <a:cs typeface="Times New Roman"/>
              </a:rPr>
              <a:t>Human</a:t>
            </a:r>
            <a:endParaRPr lang="en-US" b="1" dirty="0">
              <a:solidFill>
                <a:srgbClr val="FF0000"/>
              </a:solidFill>
              <a:latin typeface="Times New Roman"/>
              <a:cs typeface="Times New Roman"/>
            </a:endParaRPr>
          </a:p>
        </p:txBody>
      </p:sp>
      <p:sp>
        <p:nvSpPr>
          <p:cNvPr id="28" name="TextBox 27"/>
          <p:cNvSpPr txBox="1"/>
          <p:nvPr/>
        </p:nvSpPr>
        <p:spPr>
          <a:xfrm>
            <a:off x="2833424" y="4873071"/>
            <a:ext cx="1173581" cy="369332"/>
          </a:xfrm>
          <a:prstGeom prst="rect">
            <a:avLst/>
          </a:prstGeom>
          <a:noFill/>
        </p:spPr>
        <p:txBody>
          <a:bodyPr wrap="none" rtlCol="0">
            <a:spAutoFit/>
          </a:bodyPr>
          <a:lstStyle/>
          <a:p>
            <a:r>
              <a:rPr lang="en-US" b="1" i="1" dirty="0" smtClean="0">
                <a:solidFill>
                  <a:srgbClr val="FF0000"/>
                </a:solidFill>
                <a:latin typeface="Times New Roman"/>
                <a:cs typeface="Times New Roman"/>
              </a:rPr>
              <a:t>M. </a:t>
            </a:r>
            <a:r>
              <a:rPr lang="en-US" b="1" i="1" dirty="0" err="1" smtClean="0">
                <a:solidFill>
                  <a:srgbClr val="FF0000"/>
                </a:solidFill>
                <a:latin typeface="Times New Roman"/>
                <a:cs typeface="Times New Roman"/>
              </a:rPr>
              <a:t>leprae</a:t>
            </a:r>
            <a:endParaRPr lang="en-US" b="1" i="1" dirty="0">
              <a:solidFill>
                <a:srgbClr val="FF0000"/>
              </a:solidFill>
              <a:latin typeface="Times New Roman"/>
              <a:cs typeface="Times New Roman"/>
            </a:endParaRPr>
          </a:p>
        </p:txBody>
      </p:sp>
      <p:sp>
        <p:nvSpPr>
          <p:cNvPr id="29" name="Title 1"/>
          <p:cNvSpPr txBox="1">
            <a:spLocks/>
          </p:cNvSpPr>
          <p:nvPr/>
        </p:nvSpPr>
        <p:spPr>
          <a:xfrm>
            <a:off x="540628" y="315190"/>
            <a:ext cx="8229600" cy="607231"/>
          </a:xfrm>
          <a:prstGeom prst="rect">
            <a:avLst/>
          </a:prstGeom>
          <a:solidFill>
            <a:srgbClr val="CCC1DA"/>
          </a:solidFill>
          <a:ln>
            <a:solidFill>
              <a:schemeClr val="tx1"/>
            </a:solidFill>
            <a:prstDash val="dot"/>
          </a:ln>
        </p:spPr>
        <p:txBody>
          <a:bodyPr vert="horz" lIns="91440" tIns="45720" rIns="91440" bIns="45720" rtlCol="0" anchor="ctr">
            <a:normAutofit fontScale="7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fi-FI" sz="3000" b="1" i="1" dirty="0" smtClean="0">
                <a:solidFill>
                  <a:srgbClr val="000090"/>
                </a:solidFill>
                <a:latin typeface="Times New Roman"/>
                <a:cs typeface="Times New Roman"/>
              </a:rPr>
              <a:t>The most </a:t>
            </a:r>
            <a:r>
              <a:rPr lang="fi-FI" sz="3000" b="1" i="1" dirty="0" err="1" smtClean="0">
                <a:solidFill>
                  <a:srgbClr val="000090"/>
                </a:solidFill>
                <a:latin typeface="Times New Roman"/>
                <a:cs typeface="Times New Roman"/>
              </a:rPr>
              <a:t>recognized</a:t>
            </a:r>
            <a:r>
              <a:rPr lang="fi-FI" sz="3000" b="1" i="1" dirty="0" smtClean="0">
                <a:solidFill>
                  <a:srgbClr val="000090"/>
                </a:solidFill>
                <a:latin typeface="Times New Roman"/>
                <a:cs typeface="Times New Roman"/>
              </a:rPr>
              <a:t> and </a:t>
            </a:r>
            <a:r>
              <a:rPr lang="fi-FI" sz="3000" b="1" i="1" dirty="0" err="1" smtClean="0">
                <a:solidFill>
                  <a:srgbClr val="000090"/>
                </a:solidFill>
                <a:latin typeface="Times New Roman"/>
                <a:cs typeface="Times New Roman"/>
              </a:rPr>
              <a:t>dreaded</a:t>
            </a:r>
            <a:r>
              <a:rPr lang="fi-FI" sz="3000" b="1" i="1" dirty="0" smtClean="0">
                <a:solidFill>
                  <a:srgbClr val="000090"/>
                </a:solidFill>
                <a:latin typeface="Times New Roman"/>
                <a:cs typeface="Times New Roman"/>
              </a:rPr>
              <a:t> Autoimmune Disease </a:t>
            </a:r>
            <a:r>
              <a:rPr lang="fi-FI" sz="3000" b="1" i="1" dirty="0">
                <a:solidFill>
                  <a:srgbClr val="000090"/>
                </a:solidFill>
                <a:latin typeface="Times New Roman"/>
                <a:cs typeface="Times New Roman"/>
              </a:rPr>
              <a:t>? In Fact it’s Leprosy !</a:t>
            </a:r>
            <a:endParaRPr lang="en-US" sz="3000" i="1" dirty="0">
              <a:solidFill>
                <a:srgbClr val="000090"/>
              </a:solidFill>
              <a:latin typeface="Times New Roman"/>
              <a:cs typeface="Times New Roman"/>
            </a:endParaRPr>
          </a:p>
        </p:txBody>
      </p:sp>
    </p:spTree>
    <p:extLst>
      <p:ext uri="{BB962C8B-B14F-4D97-AF65-F5344CB8AC3E}">
        <p14:creationId xmlns:p14="http://schemas.microsoft.com/office/powerpoint/2010/main" val="12254110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180122" y="6488668"/>
            <a:ext cx="7963879" cy="246221"/>
          </a:xfrm>
          <a:prstGeom prst="rect">
            <a:avLst/>
          </a:prstGeom>
        </p:spPr>
        <p:txBody>
          <a:bodyPr wrap="square">
            <a:spAutoFit/>
          </a:bodyPr>
          <a:lstStyle/>
          <a:p>
            <a:r>
              <a:rPr lang="en-US" sz="1000" dirty="0" smtClean="0">
                <a:latin typeface="Times New Roman"/>
                <a:cs typeface="Times New Roman"/>
              </a:rPr>
              <a:t>(Garg</a:t>
            </a:r>
            <a:r>
              <a:rPr lang="en-US" sz="1000" dirty="0">
                <a:latin typeface="Times New Roman"/>
                <a:cs typeface="Times New Roman"/>
              </a:rPr>
              <a:t>, A.</a:t>
            </a:r>
            <a:r>
              <a:rPr lang="en-US" sz="1000" i="1" dirty="0">
                <a:latin typeface="Times New Roman"/>
                <a:cs typeface="Times New Roman"/>
              </a:rPr>
              <a:t>, et al.</a:t>
            </a:r>
            <a:r>
              <a:rPr lang="en-US" sz="1000" dirty="0">
                <a:latin typeface="Times New Roman"/>
                <a:cs typeface="Times New Roman"/>
              </a:rPr>
              <a:t> miPepBase: A Database of Experimentally Verified Peptides Involved in Molecular Mimicry. </a:t>
            </a:r>
            <a:r>
              <a:rPr lang="en-US" sz="1000" b="1" i="1" dirty="0">
                <a:latin typeface="Times New Roman"/>
                <a:cs typeface="Times New Roman"/>
              </a:rPr>
              <a:t>Frontiers in microbiology</a:t>
            </a:r>
            <a:r>
              <a:rPr lang="en-US" sz="1000" b="1" dirty="0">
                <a:latin typeface="Times New Roman"/>
                <a:cs typeface="Times New Roman"/>
              </a:rPr>
              <a:t> </a:t>
            </a:r>
            <a:r>
              <a:rPr lang="en-US" sz="1000" dirty="0">
                <a:latin typeface="Times New Roman"/>
                <a:cs typeface="Times New Roman"/>
              </a:rPr>
              <a:t>2017;8:</a:t>
            </a:r>
            <a:r>
              <a:rPr lang="en-US" sz="1000" dirty="0" smtClean="0">
                <a:latin typeface="Times New Roman"/>
                <a:cs typeface="Times New Roman"/>
              </a:rPr>
              <a:t>2053)</a:t>
            </a:r>
            <a:endParaRPr lang="en-US" dirty="0"/>
          </a:p>
        </p:txBody>
      </p:sp>
      <p:sp>
        <p:nvSpPr>
          <p:cNvPr id="10" name="Title 1"/>
          <p:cNvSpPr txBox="1">
            <a:spLocks/>
          </p:cNvSpPr>
          <p:nvPr/>
        </p:nvSpPr>
        <p:spPr>
          <a:xfrm>
            <a:off x="227311" y="162333"/>
            <a:ext cx="8486020" cy="607231"/>
          </a:xfrm>
          <a:prstGeom prst="rect">
            <a:avLst/>
          </a:prstGeom>
          <a:solidFill>
            <a:schemeClr val="accent6">
              <a:lumMod val="20000"/>
              <a:lumOff val="80000"/>
            </a:schemeClr>
          </a:solidFill>
          <a:ln>
            <a:solidFill>
              <a:schemeClr val="tx1"/>
            </a:solidFill>
            <a:prstDash val="dot"/>
          </a:ln>
        </p:spPr>
        <p:txBody>
          <a:bodyPr vert="horz" lIns="91440" tIns="45720" rIns="91440" bIns="45720" rtlCol="0" anchor="ctr">
            <a:normAutofit fontScale="6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b="1" i="1" dirty="0">
                <a:solidFill>
                  <a:srgbClr val="000000"/>
                </a:solidFill>
                <a:latin typeface="Times New Roman"/>
                <a:cs typeface="Times New Roman"/>
              </a:rPr>
              <a:t>Study 1: </a:t>
            </a:r>
            <a:r>
              <a:rPr lang="en-US" sz="3200" b="1" i="1" dirty="0">
                <a:solidFill>
                  <a:srgbClr val="000090"/>
                </a:solidFill>
                <a:latin typeface="Times New Roman"/>
                <a:cs typeface="Times New Roman"/>
              </a:rPr>
              <a:t>miPepBase-A database of experimentally verified peptides involved in molecular mimicry </a:t>
            </a:r>
            <a:endParaRPr lang="en-US" sz="3000" i="1" dirty="0">
              <a:solidFill>
                <a:srgbClr val="000090"/>
              </a:solidFill>
              <a:latin typeface="Times New Roman"/>
              <a:cs typeface="Times New Roman"/>
            </a:endParaRPr>
          </a:p>
        </p:txBody>
      </p:sp>
      <p:pic>
        <p:nvPicPr>
          <p:cNvPr id="5" name="mipepbase_vedio.mov">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4"/>
          <a:stretch>
            <a:fillRect/>
          </a:stretch>
        </p:blipFill>
        <p:spPr>
          <a:xfrm>
            <a:off x="265706" y="972458"/>
            <a:ext cx="8675098" cy="5472668"/>
          </a:xfrm>
          <a:prstGeom prst="rect">
            <a:avLst/>
          </a:prstGeom>
          <a:ln>
            <a:solidFill>
              <a:schemeClr val="tx1"/>
            </a:solidFill>
          </a:ln>
        </p:spPr>
      </p:pic>
    </p:spTree>
    <p:extLst>
      <p:ext uri="{BB962C8B-B14F-4D97-AF65-F5344CB8AC3E}">
        <p14:creationId xmlns:p14="http://schemas.microsoft.com/office/powerpoint/2010/main" val="3867504444"/>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3980</TotalTime>
  <Words>3841</Words>
  <Application>Microsoft Macintosh PowerPoint</Application>
  <PresentationFormat>On-screen Show (4:3)</PresentationFormat>
  <Paragraphs>670</Paragraphs>
  <Slides>35</Slides>
  <Notes>0</Notes>
  <HiddenSlides>0</HiddenSlides>
  <MMClips>1</MMClips>
  <ScaleCrop>false</ScaleCrop>
  <HeadingPairs>
    <vt:vector size="6" baseType="variant">
      <vt:variant>
        <vt:lpstr>Theme</vt:lpstr>
      </vt:variant>
      <vt:variant>
        <vt:i4>1</vt:i4>
      </vt:variant>
      <vt:variant>
        <vt:lpstr>Links</vt:lpstr>
      </vt:variant>
      <vt:variant>
        <vt:i4>2</vt:i4>
      </vt:variant>
      <vt:variant>
        <vt:lpstr>Slide Titles</vt:lpstr>
      </vt:variant>
      <vt:variant>
        <vt:i4>35</vt:i4>
      </vt:variant>
    </vt:vector>
  </HeadingPairs>
  <TitlesOfParts>
    <vt:vector size="38" baseType="lpstr">
      <vt:lpstr>Office Theme</vt:lpstr>
      <vt:lpstr>\\localhost\Users\anjali\Desktop\SRF_docs\Macintosh HD:Users:anjali:Desktop:15_june_18:15_june_DDT:Tables.docx!OLE_LINK7</vt:lpstr>
      <vt:lpstr>\\localhost\Users\anjali\Desktop\SRF_docs\Macintosh HD:Users:anjali:Desktop:15_june_18:15_june_DDT:Tables.docx!OLE_LINK6</vt:lpstr>
      <vt:lpstr>PowerPoint Presentation</vt:lpstr>
      <vt:lpstr>What is autoimmunity?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Probable drug candidates</vt:lpstr>
      <vt:lpstr>Prospects of the current approach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Anjali</dc:creator>
  <cp:lastModifiedBy>Anjali</cp:lastModifiedBy>
  <cp:revision>246</cp:revision>
  <dcterms:created xsi:type="dcterms:W3CDTF">2016-11-04T07:34:36Z</dcterms:created>
  <dcterms:modified xsi:type="dcterms:W3CDTF">2020-12-12T12:03:31Z</dcterms:modified>
</cp:coreProperties>
</file>